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igs" ContentType="application/vnd.openxmlformats-package.digital-signature-origin"/>
  <Default Extension="xlsx" ContentType="application/vnd.openxmlformats-officedocument.spreadsheetml.sheet"/>
  <Default Extension="jpg" ContentType="image/jpeg"/>
  <Override PartName="/ppt/slides/slide10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presentation.xml" ContentType="application/vnd.openxmlformats-officedocument.presentationml.presentation.main+xml"/>
  <Override PartName="/ppt/slides/slide9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customXml/itemProps4.xml" ContentType="application/vnd.openxmlformats-officedocument.customXml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ustom.xml" ContentType="application/vnd.openxmlformats-officedocument.custom-properties+xml"/>
  <Override PartName="/_xmlsignatures/sig1.xml" ContentType="application/vnd.openxmlformats-package.digital-signature-xmlsignatur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package/2006/relationships/digital-signature/origin" Target="_xmlsignatures/origin.sigs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8" r:id="rId6"/>
  </p:sldMasterIdLst>
  <p:notesMasterIdLst>
    <p:notesMasterId r:id="rId20"/>
  </p:notesMasterIdLst>
  <p:sldIdLst>
    <p:sldId id="260" r:id="rId7"/>
    <p:sldId id="273" r:id="rId8"/>
    <p:sldId id="294" r:id="rId9"/>
    <p:sldId id="274" r:id="rId10"/>
    <p:sldId id="279" r:id="rId11"/>
    <p:sldId id="319" r:id="rId12"/>
    <p:sldId id="320" r:id="rId13"/>
    <p:sldId id="309" r:id="rId14"/>
    <p:sldId id="310" r:id="rId15"/>
    <p:sldId id="313" r:id="rId16"/>
    <p:sldId id="317" r:id="rId17"/>
    <p:sldId id="300" r:id="rId18"/>
    <p:sldId id="318" r:id="rId19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a Raquel Santos" initials="ARS" lastIdx="1" clrIdx="0">
    <p:extLst>
      <p:ext uri="{19B8F6BF-5375-455C-9EA6-DF929625EA0E}">
        <p15:presenceInfo xmlns:p15="http://schemas.microsoft.com/office/powerpoint/2012/main" userId="S-1-5-21-1907181294-1979515532-10498456-2316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BE00"/>
    <a:srgbClr val="007A37"/>
    <a:srgbClr val="004070"/>
    <a:srgbClr val="7695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94" autoAdjust="0"/>
    <p:restoredTop sz="96586" autoAdjust="0"/>
  </p:normalViewPr>
  <p:slideViewPr>
    <p:cSldViewPr snapToGrid="0">
      <p:cViewPr varScale="1">
        <p:scale>
          <a:sx n="87" d="100"/>
          <a:sy n="87" d="100"/>
        </p:scale>
        <p:origin x="643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558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3DC440-9901-4BC0-8ADB-9E1EDC62FD10}" type="datetimeFigureOut">
              <a:rPr lang="pt-PT" smtClean="0"/>
              <a:t>31/07/2018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63CC01-3075-4693-8EF2-019947D6404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5850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63CC01-3075-4693-8EF2-019947D64046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793403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63CC01-3075-4693-8EF2-019947D64046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52267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63CC01-3075-4693-8EF2-019947D64046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07239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63CC01-3075-4693-8EF2-019947D64046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87932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63CC01-3075-4693-8EF2-019947D64046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11483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63CC01-3075-4693-8EF2-019947D64046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01744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79787" y="1809851"/>
            <a:ext cx="5758775" cy="203257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6000">
                <a:solidFill>
                  <a:schemeClr val="bg1"/>
                </a:solidFill>
                <a:latin typeface="Gill Sans MT" panose="020B0502020104020203" pitchFamily="34" charset="0"/>
              </a:defRPr>
            </a:lvl1pPr>
            <a:lvl2pPr>
              <a:defRPr>
                <a:solidFill>
                  <a:schemeClr val="bg1"/>
                </a:solidFill>
                <a:latin typeface="Gill Sans MT" panose="020B0502020104020203" pitchFamily="34" charset="0"/>
              </a:defRPr>
            </a:lvl2pPr>
            <a:lvl3pPr>
              <a:defRPr>
                <a:solidFill>
                  <a:schemeClr val="bg1"/>
                </a:solidFill>
                <a:latin typeface="Gill Sans MT" panose="020B0502020104020203" pitchFamily="34" charset="0"/>
              </a:defRPr>
            </a:lvl3pPr>
            <a:lvl4pPr>
              <a:defRPr>
                <a:solidFill>
                  <a:schemeClr val="bg1"/>
                </a:solidFill>
                <a:latin typeface="Gill Sans MT" panose="020B0502020104020203" pitchFamily="34" charset="0"/>
              </a:defRPr>
            </a:lvl4pPr>
            <a:lvl5pPr>
              <a:defRPr>
                <a:solidFill>
                  <a:schemeClr val="bg1"/>
                </a:solidFill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080125" y="4086225"/>
            <a:ext cx="5757863" cy="163353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>
                <a:solidFill>
                  <a:srgbClr val="004070"/>
                </a:solidFill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6037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F3E26-B935-4D8D-8F86-2AEED5A8C6FC}" type="datetimeFigureOut">
              <a:rPr lang="pt-PT" smtClean="0"/>
              <a:t>31/07/2018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BC5BF-3135-4333-9A23-DD14B87C7B89}" type="slidenum">
              <a:rPr lang="pt-PT" smtClean="0"/>
              <a:t>‹nº›</a:t>
            </a:fld>
            <a:endParaRPr lang="pt-PT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322633" y="1387880"/>
            <a:ext cx="1153052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3391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8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9789" y="329153"/>
            <a:ext cx="9583366" cy="603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2633" y="1387880"/>
            <a:ext cx="1153052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22633" y="6356349"/>
            <a:ext cx="1447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fld id="{272F3E26-B935-4D8D-8F86-2AEED5A8C6FC}" type="datetimeFigureOut">
              <a:rPr lang="pt-PT" smtClean="0"/>
              <a:pPr/>
              <a:t>31/07/2018</a:t>
            </a:fld>
            <a:endParaRPr lang="pt-P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93067" y="6356350"/>
            <a:ext cx="80058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37778" y="6356349"/>
            <a:ext cx="1415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fld id="{264BC5BF-3135-4333-9A23-DD14B87C7B8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85773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Gill Sans MT" panose="020B0502020104020203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4.xml"/><Relationship Id="rId7" Type="http://schemas.openxmlformats.org/officeDocument/2006/relationships/hyperlink" Target="../Pictures/E-Invoice/2010_ZF2_TT0002.xml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11" Type="http://schemas.openxmlformats.org/officeDocument/2006/relationships/image" Target="../media/image11.wmf"/><Relationship Id="rId5" Type="http://schemas.openxmlformats.org/officeDocument/2006/relationships/image" Target="../media/image12.png"/><Relationship Id="rId10" Type="http://schemas.openxmlformats.org/officeDocument/2006/relationships/oleObject" Target="../embeddings/oleObject1.bin"/><Relationship Id="rId4" Type="http://schemas.openxmlformats.org/officeDocument/2006/relationships/image" Target="../media/image3.pn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Excel_Worksheet1.xlsx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525311" y="1928770"/>
            <a:ext cx="6566170" cy="167046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000" dirty="0">
                <a:solidFill>
                  <a:schemeClr val="bg1"/>
                </a:solidFill>
                <a:latin typeface="Gill Sans MT Pro Medium" panose="020B0602020104020203" pitchFamily="34" charset="0"/>
              </a:rPr>
              <a:t>Faturação Eletrónica </a:t>
            </a:r>
          </a:p>
          <a:p>
            <a:pPr algn="ctr"/>
            <a:endParaRPr lang="en-US" sz="4000" dirty="0">
              <a:solidFill>
                <a:schemeClr val="bg1"/>
              </a:solidFill>
              <a:latin typeface="Gill Sans MT Pro Medium" panose="020B0602020104020203" pitchFamily="34" charset="0"/>
            </a:endParaRPr>
          </a:p>
          <a:p>
            <a:pPr algn="ctr"/>
            <a:r>
              <a:rPr lang="en-US" sz="4000" dirty="0">
                <a:solidFill>
                  <a:schemeClr val="bg1"/>
                </a:solidFill>
                <a:latin typeface="Gill Sans MT Pro Medium" panose="020B0602020104020203" pitchFamily="34" charset="0"/>
              </a:rPr>
              <a:t>Set-Up</a:t>
            </a:r>
            <a:endParaRPr lang="pt-PT" sz="4000" dirty="0">
              <a:solidFill>
                <a:schemeClr val="bg1"/>
              </a:solidFill>
              <a:latin typeface="Gill Sans MT Pro Medium" panose="020B0602020104020203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739184" y="4513084"/>
            <a:ext cx="7099377" cy="14986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pt-PT" sz="3500" dirty="0">
              <a:solidFill>
                <a:schemeClr val="bg1"/>
              </a:solidFill>
              <a:latin typeface="Gill Sans MT Pro Medium" panose="020B0602020104020203" pitchFamily="34" charset="0"/>
            </a:endParaRPr>
          </a:p>
          <a:p>
            <a:pPr algn="r"/>
            <a:r>
              <a:rPr lang="pt-PT" sz="3500" dirty="0">
                <a:solidFill>
                  <a:schemeClr val="bg1"/>
                </a:solidFill>
                <a:latin typeface="Gill Sans MT Pro Medium" panose="020B0602020104020203" pitchFamily="34" charset="0"/>
              </a:rPr>
              <a:t>Grupo AdP</a:t>
            </a:r>
            <a:br>
              <a:rPr lang="pt-PT" sz="3500" dirty="0">
                <a:solidFill>
                  <a:schemeClr val="bg1"/>
                </a:solidFill>
                <a:latin typeface="Gill Sans MT Pro Medium" panose="020B0602020104020203" pitchFamily="34" charset="0"/>
              </a:rPr>
            </a:br>
            <a:endParaRPr lang="pt-PT" sz="3500" dirty="0">
              <a:solidFill>
                <a:schemeClr val="bg1"/>
              </a:solidFill>
              <a:latin typeface="Gill Sans MT Pro Medium" panose="020B06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7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93929" y="339092"/>
            <a:ext cx="9583366" cy="603116"/>
          </a:xfrm>
        </p:spPr>
        <p:txBody>
          <a:bodyPr/>
          <a:lstStyle/>
          <a:p>
            <a:pPr algn="l"/>
            <a:r>
              <a:rPr lang="en-US" dirty="0" smtClean="0"/>
              <a:t>PROCESSO </a:t>
            </a:r>
            <a:r>
              <a:rPr lang="en-US" dirty="0"/>
              <a:t>FAT. ELETR. FORNECEDORES</a:t>
            </a:r>
            <a:endParaRPr lang="pt-PT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023" y="459783"/>
            <a:ext cx="1104840" cy="361734"/>
          </a:xfrm>
          <a:prstGeom prst="rect">
            <a:avLst/>
          </a:prstGeom>
        </p:spPr>
      </p:pic>
      <p:sp>
        <p:nvSpPr>
          <p:cNvPr id="7" name="Content Placeholder 4">
            <a:extLst>
              <a:ext uri="{FF2B5EF4-FFF2-40B4-BE49-F238E27FC236}">
                <a16:creationId xmlns="" xmlns:a16="http://schemas.microsoft.com/office/drawing/2014/main" id="{06214924-CB33-4903-8181-F69B95E612DF}"/>
              </a:ext>
            </a:extLst>
          </p:cNvPr>
          <p:cNvSpPr txBox="1">
            <a:spLocks/>
          </p:cNvSpPr>
          <p:nvPr/>
        </p:nvSpPr>
        <p:spPr>
          <a:xfrm>
            <a:off x="1142400" y="1535399"/>
            <a:ext cx="9907200" cy="44181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1" i="1" cap="small" dirty="0">
              <a:solidFill>
                <a:srgbClr val="004070"/>
              </a:solidFill>
              <a:latin typeface="Gill Sans MT Pro Medium" panose="020B0602020104020203"/>
            </a:endParaRPr>
          </a:p>
          <a:p>
            <a:r>
              <a:rPr lang="pt-PT" b="1" i="1" cap="small" dirty="0">
                <a:solidFill>
                  <a:srgbClr val="B5BE00"/>
                </a:solidFill>
                <a:latin typeface="Gill Sans MT Pro Medium" panose="020B0602020104020203"/>
              </a:rPr>
              <a:t>Pré-requisitos </a:t>
            </a:r>
          </a:p>
          <a:p>
            <a:pPr marL="457200" indent="-457200">
              <a:lnSpc>
                <a:spcPct val="150000"/>
              </a:lnSpc>
              <a:buBlip>
                <a:blip r:embed="rId3"/>
              </a:buBlip>
            </a:pPr>
            <a:r>
              <a:rPr lang="pt-PT" sz="2200" dirty="0" smtClean="0"/>
              <a:t>Ficheiro </a:t>
            </a:r>
            <a:r>
              <a:rPr lang="pt-PT" sz="2200" dirty="0"/>
              <a:t>XML referente à faturação eletrónica no formato definido pela </a:t>
            </a:r>
            <a:r>
              <a:rPr lang="pt-PT" sz="2200" dirty="0" smtClean="0"/>
              <a:t>AdP</a:t>
            </a:r>
            <a:endParaRPr lang="pt-PT" sz="2200" dirty="0"/>
          </a:p>
          <a:p>
            <a:pPr marL="457200" indent="-457200">
              <a:lnSpc>
                <a:spcPct val="150000"/>
              </a:lnSpc>
              <a:buBlip>
                <a:blip r:embed="rId3"/>
              </a:buBlip>
            </a:pPr>
            <a:r>
              <a:rPr lang="pt-PT" sz="2200" dirty="0"/>
              <a:t>Fatura eletrónica com detalhe ao nível dos items de acordo com </a:t>
            </a:r>
            <a:r>
              <a:rPr lang="pt-PT" sz="2200" dirty="0" smtClean="0"/>
              <a:t>dados do pedido de compra</a:t>
            </a:r>
            <a:endParaRPr lang="pt-PT" b="1" i="1" dirty="0">
              <a:solidFill>
                <a:srgbClr val="004070"/>
              </a:solidFill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1142400" y="1297560"/>
            <a:ext cx="56448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400" b="1" i="1" cap="small" dirty="0">
                <a:solidFill>
                  <a:srgbClr val="004070"/>
                </a:solidFill>
                <a:latin typeface="Gill Sans MT Pro Medium" panose="020B0602020104020203"/>
              </a:rPr>
              <a:t>2</a:t>
            </a:r>
            <a:r>
              <a:rPr lang="pt-PT" sz="2400" b="1" i="1" cap="small" dirty="0" smtClean="0">
                <a:solidFill>
                  <a:srgbClr val="004070"/>
                </a:solidFill>
                <a:latin typeface="Gill Sans MT Pro Medium" panose="020B0602020104020203"/>
              </a:rPr>
              <a:t>ª </a:t>
            </a:r>
            <a:r>
              <a:rPr lang="pt-PT" sz="2400" b="1" i="1" cap="small" dirty="0" smtClean="0">
                <a:solidFill>
                  <a:srgbClr val="004070"/>
                </a:solidFill>
                <a:latin typeface="Gill Sans MT Pro Medium" panose="020B0602020104020203"/>
              </a:rPr>
              <a:t>Etapa: Registo </a:t>
            </a:r>
            <a:r>
              <a:rPr lang="pt-PT" sz="2400" b="1" i="1" cap="small" dirty="0">
                <a:solidFill>
                  <a:srgbClr val="004070"/>
                </a:solidFill>
                <a:latin typeface="Gill Sans MT Pro Medium" panose="020B0602020104020203"/>
              </a:rPr>
              <a:t>da Fatura </a:t>
            </a:r>
            <a:r>
              <a:rPr lang="pt-PT" sz="2400" b="1" i="1" cap="small" dirty="0" smtClean="0">
                <a:solidFill>
                  <a:srgbClr val="004070"/>
                </a:solidFill>
                <a:latin typeface="Gill Sans MT Pro Medium" panose="020B0602020104020203"/>
              </a:rPr>
              <a:t>Eletrónica</a:t>
            </a:r>
            <a:endParaRPr lang="pt-PT" sz="2400" b="1" i="1" cap="small" dirty="0">
              <a:solidFill>
                <a:srgbClr val="004070"/>
              </a:solidFill>
              <a:latin typeface="Gill Sans MT Pro Medium" panose="020B0602020104020203"/>
            </a:endParaRPr>
          </a:p>
        </p:txBody>
      </p:sp>
    </p:spTree>
    <p:extLst>
      <p:ext uri="{BB962C8B-B14F-4D97-AF65-F5344CB8AC3E}">
        <p14:creationId xmlns:p14="http://schemas.microsoft.com/office/powerpoint/2010/main" val="425165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93929" y="339092"/>
            <a:ext cx="9583366" cy="603116"/>
          </a:xfrm>
        </p:spPr>
        <p:txBody>
          <a:bodyPr/>
          <a:lstStyle/>
          <a:p>
            <a:pPr algn="l"/>
            <a:r>
              <a:rPr lang="en-US" dirty="0" smtClean="0"/>
              <a:t>PROCESSO </a:t>
            </a:r>
            <a:r>
              <a:rPr lang="en-US" dirty="0"/>
              <a:t>FAT. ELETR. FORNECEDORES</a:t>
            </a:r>
            <a:endParaRPr lang="pt-PT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023" y="459783"/>
            <a:ext cx="1104840" cy="361734"/>
          </a:xfrm>
          <a:prstGeom prst="rect">
            <a:avLst/>
          </a:prstGeom>
        </p:spPr>
      </p:pic>
      <p:sp>
        <p:nvSpPr>
          <p:cNvPr id="7" name="Content Placeholder 4">
            <a:extLst>
              <a:ext uri="{FF2B5EF4-FFF2-40B4-BE49-F238E27FC236}">
                <a16:creationId xmlns="" xmlns:a16="http://schemas.microsoft.com/office/drawing/2014/main" id="{06214924-CB33-4903-8181-F69B95E612DF}"/>
              </a:ext>
            </a:extLst>
          </p:cNvPr>
          <p:cNvSpPr txBox="1">
            <a:spLocks/>
          </p:cNvSpPr>
          <p:nvPr/>
        </p:nvSpPr>
        <p:spPr>
          <a:xfrm>
            <a:off x="856122" y="1539530"/>
            <a:ext cx="9907200" cy="44181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1" i="1" cap="small" dirty="0">
              <a:solidFill>
                <a:srgbClr val="004070"/>
              </a:solidFill>
              <a:latin typeface="Gill Sans MT Pro Medium" panose="020B0602020104020203"/>
            </a:endParaRPr>
          </a:p>
          <a:p>
            <a:r>
              <a:rPr lang="pt-PT" sz="2000" dirty="0" smtClean="0"/>
              <a:t>O exemplo abaixo é demonstrativo da ligação do pedido de compra ao ficheiro </a:t>
            </a:r>
            <a:r>
              <a:rPr lang="pt-PT" sz="2000" dirty="0"/>
              <a:t>X</a:t>
            </a:r>
            <a:r>
              <a:rPr lang="pt-PT" sz="2000" dirty="0" smtClean="0"/>
              <a:t>ML produzido:</a:t>
            </a:r>
            <a:endParaRPr lang="pt-PT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	</a:t>
            </a:r>
            <a:r>
              <a:rPr lang="en-US" sz="2000" dirty="0" err="1" smtClean="0"/>
              <a:t>Pedido</a:t>
            </a:r>
            <a:r>
              <a:rPr lang="en-US" sz="2000" dirty="0" smtClean="0"/>
              <a:t> </a:t>
            </a:r>
            <a:r>
              <a:rPr lang="en-US" sz="2000" dirty="0" err="1" smtClean="0"/>
              <a:t>Compra</a:t>
            </a:r>
            <a:r>
              <a:rPr lang="en-US" sz="2000" dirty="0" smtClean="0"/>
              <a:t> 				             </a:t>
            </a:r>
            <a:r>
              <a:rPr lang="en-US" sz="2000" dirty="0" err="1" smtClean="0"/>
              <a:t>Fatura</a:t>
            </a:r>
            <a:r>
              <a:rPr lang="en-US" sz="2000" dirty="0" smtClean="0"/>
              <a:t> </a:t>
            </a:r>
            <a:r>
              <a:rPr lang="en-US" sz="2000" dirty="0" err="1" smtClean="0"/>
              <a:t>Eletrónica</a:t>
            </a:r>
            <a:endParaRPr lang="en-US" sz="2000" dirty="0"/>
          </a:p>
          <a:p>
            <a:endParaRPr lang="pt-PT" sz="2000" dirty="0"/>
          </a:p>
          <a:p>
            <a:endParaRPr lang="pt-PT" b="1" i="1" dirty="0">
              <a:solidFill>
                <a:srgbClr val="004070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096" y="3383025"/>
            <a:ext cx="439200" cy="4392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/>
          <a:srcRect l="1123"/>
          <a:stretch/>
        </p:blipFill>
        <p:spPr>
          <a:xfrm>
            <a:off x="1689626" y="3832164"/>
            <a:ext cx="1340457" cy="1849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682045" y="3934190"/>
            <a:ext cx="3076352" cy="1642374"/>
          </a:xfrm>
          <a:prstGeom prst="rect">
            <a:avLst/>
          </a:prstGeom>
          <a:solidFill>
            <a:schemeClr val="bg1"/>
          </a:solidFill>
          <a:ln w="12700">
            <a:solidFill>
              <a:srgbClr val="B5BE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pt-PT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pt-PT" sz="1400" b="1" dirty="0" smtClean="0">
                <a:solidFill>
                  <a:srgbClr val="B5BE00"/>
                </a:solidFill>
              </a:rPr>
              <a:t>Itens PC = Itens Fatura </a:t>
            </a:r>
            <a:r>
              <a:rPr lang="pt-PT" sz="1400" dirty="0" smtClean="0">
                <a:solidFill>
                  <a:srgbClr val="B5BE00"/>
                </a:solidFill>
              </a:rPr>
              <a:t>(desconsiderando informação imposto)</a:t>
            </a:r>
          </a:p>
          <a:p>
            <a:endParaRPr lang="en-US" sz="1400" dirty="0">
              <a:solidFill>
                <a:srgbClr val="B5BE00"/>
              </a:solidFill>
            </a:endParaRPr>
          </a:p>
          <a:p>
            <a:r>
              <a:rPr lang="en-US" sz="1400" dirty="0" smtClean="0">
                <a:solidFill>
                  <a:srgbClr val="007A37"/>
                </a:solidFill>
              </a:rPr>
              <a:t>Se </a:t>
            </a:r>
            <a:r>
              <a:rPr lang="en-US" sz="1400" dirty="0" err="1" smtClean="0">
                <a:solidFill>
                  <a:srgbClr val="007A37"/>
                </a:solidFill>
              </a:rPr>
              <a:t>são</a:t>
            </a:r>
            <a:r>
              <a:rPr lang="en-US" sz="1400" dirty="0" smtClean="0">
                <a:solidFill>
                  <a:srgbClr val="007A37"/>
                </a:solidFill>
              </a:rPr>
              <a:t> </a:t>
            </a:r>
            <a:r>
              <a:rPr lang="en-US" sz="1400" dirty="0" err="1" smtClean="0">
                <a:solidFill>
                  <a:srgbClr val="007A37"/>
                </a:solidFill>
              </a:rPr>
              <a:t>faturados</a:t>
            </a:r>
            <a:r>
              <a:rPr lang="en-US" sz="1400" dirty="0" smtClean="0">
                <a:solidFill>
                  <a:srgbClr val="007A37"/>
                </a:solidFill>
              </a:rPr>
              <a:t> </a:t>
            </a:r>
            <a:r>
              <a:rPr lang="en-US" sz="1400" dirty="0" err="1" smtClean="0">
                <a:solidFill>
                  <a:srgbClr val="007A37"/>
                </a:solidFill>
              </a:rPr>
              <a:t>materiais</a:t>
            </a:r>
            <a:r>
              <a:rPr lang="en-US" sz="1400" dirty="0" smtClean="0">
                <a:solidFill>
                  <a:srgbClr val="007A37"/>
                </a:solidFill>
              </a:rPr>
              <a:t> </a:t>
            </a:r>
            <a:r>
              <a:rPr lang="en-US" sz="1400" dirty="0" err="1" smtClean="0">
                <a:solidFill>
                  <a:srgbClr val="007A37"/>
                </a:solidFill>
              </a:rPr>
              <a:t>referentes</a:t>
            </a:r>
            <a:r>
              <a:rPr lang="en-US" sz="1400" dirty="0" smtClean="0">
                <a:solidFill>
                  <a:srgbClr val="007A37"/>
                </a:solidFill>
              </a:rPr>
              <a:t> a </a:t>
            </a:r>
            <a:r>
              <a:rPr lang="en-US" sz="1400" dirty="0" err="1" smtClean="0">
                <a:solidFill>
                  <a:srgbClr val="007A37"/>
                </a:solidFill>
              </a:rPr>
              <a:t>dois</a:t>
            </a:r>
            <a:r>
              <a:rPr lang="en-US" sz="1400" dirty="0" smtClean="0">
                <a:solidFill>
                  <a:srgbClr val="007A37"/>
                </a:solidFill>
              </a:rPr>
              <a:t> </a:t>
            </a:r>
            <a:r>
              <a:rPr lang="en-US" sz="1400" dirty="0" err="1" smtClean="0">
                <a:solidFill>
                  <a:srgbClr val="007A37"/>
                </a:solidFill>
              </a:rPr>
              <a:t>itens</a:t>
            </a:r>
            <a:r>
              <a:rPr lang="en-US" sz="1400" dirty="0" smtClean="0">
                <a:solidFill>
                  <a:srgbClr val="007A37"/>
                </a:solidFill>
              </a:rPr>
              <a:t> </a:t>
            </a:r>
            <a:r>
              <a:rPr lang="en-US" sz="1400" dirty="0" err="1" smtClean="0">
                <a:solidFill>
                  <a:srgbClr val="007A37"/>
                </a:solidFill>
              </a:rPr>
              <a:t>distintos</a:t>
            </a:r>
            <a:r>
              <a:rPr lang="en-US" sz="1400" dirty="0" smtClean="0">
                <a:solidFill>
                  <a:srgbClr val="007A37"/>
                </a:solidFill>
              </a:rPr>
              <a:t> do </a:t>
            </a:r>
            <a:r>
              <a:rPr lang="en-US" sz="1400" dirty="0" err="1" smtClean="0">
                <a:solidFill>
                  <a:srgbClr val="007A37"/>
                </a:solidFill>
              </a:rPr>
              <a:t>pedido</a:t>
            </a:r>
            <a:r>
              <a:rPr lang="en-US" sz="1400" dirty="0" smtClean="0">
                <a:solidFill>
                  <a:srgbClr val="007A37"/>
                </a:solidFill>
              </a:rPr>
              <a:t> de </a:t>
            </a:r>
            <a:r>
              <a:rPr lang="en-US" sz="1400" dirty="0" err="1" smtClean="0">
                <a:solidFill>
                  <a:srgbClr val="007A37"/>
                </a:solidFill>
              </a:rPr>
              <a:t>compra</a:t>
            </a:r>
            <a:r>
              <a:rPr lang="en-US" sz="1400" dirty="0" smtClean="0">
                <a:solidFill>
                  <a:srgbClr val="007A37"/>
                </a:solidFill>
              </a:rPr>
              <a:t>, a </a:t>
            </a:r>
            <a:r>
              <a:rPr lang="en-US" sz="1400" dirty="0" err="1" smtClean="0">
                <a:solidFill>
                  <a:srgbClr val="007A37"/>
                </a:solidFill>
              </a:rPr>
              <a:t>fatura</a:t>
            </a:r>
            <a:r>
              <a:rPr lang="en-US" sz="1400" dirty="0" smtClean="0">
                <a:solidFill>
                  <a:srgbClr val="007A37"/>
                </a:solidFill>
              </a:rPr>
              <a:t> tem </a:t>
            </a:r>
            <a:r>
              <a:rPr lang="en-US" sz="1400" dirty="0" err="1" smtClean="0">
                <a:solidFill>
                  <a:srgbClr val="007A37"/>
                </a:solidFill>
              </a:rPr>
              <a:t>que</a:t>
            </a:r>
            <a:r>
              <a:rPr lang="en-US" sz="1400" dirty="0" smtClean="0">
                <a:solidFill>
                  <a:srgbClr val="007A37"/>
                </a:solidFill>
              </a:rPr>
              <a:t> </a:t>
            </a:r>
            <a:r>
              <a:rPr lang="en-US" sz="1400" dirty="0" err="1" smtClean="0">
                <a:solidFill>
                  <a:srgbClr val="007A37"/>
                </a:solidFill>
              </a:rPr>
              <a:t>ter</a:t>
            </a:r>
            <a:r>
              <a:rPr lang="en-US" sz="1400" dirty="0" smtClean="0">
                <a:solidFill>
                  <a:srgbClr val="007A37"/>
                </a:solidFill>
              </a:rPr>
              <a:t> </a:t>
            </a:r>
            <a:r>
              <a:rPr lang="en-US" sz="1400" dirty="0" err="1" smtClean="0">
                <a:solidFill>
                  <a:srgbClr val="007A37"/>
                </a:solidFill>
              </a:rPr>
              <a:t>dois</a:t>
            </a:r>
            <a:r>
              <a:rPr lang="en-US" sz="1400" dirty="0" smtClean="0">
                <a:solidFill>
                  <a:srgbClr val="007A37"/>
                </a:solidFill>
              </a:rPr>
              <a:t> </a:t>
            </a:r>
            <a:r>
              <a:rPr lang="en-US" sz="1400" dirty="0" err="1" smtClean="0">
                <a:solidFill>
                  <a:srgbClr val="007A37"/>
                </a:solidFill>
              </a:rPr>
              <a:t>itens</a:t>
            </a:r>
            <a:r>
              <a:rPr lang="en-US" sz="1400" dirty="0" smtClean="0">
                <a:solidFill>
                  <a:srgbClr val="007A37"/>
                </a:solidFill>
              </a:rPr>
              <a:t> no </a:t>
            </a:r>
            <a:r>
              <a:rPr lang="en-US" sz="1400" dirty="0" err="1" smtClean="0">
                <a:solidFill>
                  <a:srgbClr val="007A37"/>
                </a:solidFill>
              </a:rPr>
              <a:t>seu</a:t>
            </a:r>
            <a:r>
              <a:rPr lang="en-US" sz="1400" dirty="0" smtClean="0">
                <a:solidFill>
                  <a:srgbClr val="007A37"/>
                </a:solidFill>
              </a:rPr>
              <a:t> </a:t>
            </a:r>
            <a:r>
              <a:rPr lang="en-US" sz="1400" dirty="0" err="1" smtClean="0">
                <a:solidFill>
                  <a:srgbClr val="007A37"/>
                </a:solidFill>
              </a:rPr>
              <a:t>detalhe</a:t>
            </a:r>
            <a:endParaRPr lang="pt-PT" sz="1400" dirty="0">
              <a:solidFill>
                <a:srgbClr val="007A37"/>
              </a:solidFill>
            </a:endParaRPr>
          </a:p>
        </p:txBody>
      </p:sp>
      <p:pic>
        <p:nvPicPr>
          <p:cNvPr id="19" name="Picture 18">
            <a:hlinkClick r:id="rId7" action="ppaction://hlinkpres?slideindex=1&amp;slidetitle=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47296" y="3847470"/>
            <a:ext cx="4043268" cy="1963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426" y="3392964"/>
            <a:ext cx="439200" cy="439200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869832"/>
              </p:ext>
            </p:extLst>
          </p:nvPr>
        </p:nvGraphicFramePr>
        <p:xfrm>
          <a:off x="10174903" y="4255766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Packager Shell Object" showAsIcon="1" r:id="rId10" imgW="914400" imgH="771480" progId="Package">
                  <p:embed/>
                </p:oleObj>
              </mc:Choice>
              <mc:Fallback>
                <p:oleObj name="Packager Shell Object" showAsIcon="1" r:id="rId10" imgW="914400" imgH="77148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174903" y="4255766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tângulo 12"/>
          <p:cNvSpPr/>
          <p:nvPr/>
        </p:nvSpPr>
        <p:spPr>
          <a:xfrm>
            <a:off x="1142400" y="1297560"/>
            <a:ext cx="56448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400" b="1" i="1" cap="small" dirty="0">
                <a:solidFill>
                  <a:srgbClr val="004070"/>
                </a:solidFill>
                <a:latin typeface="Gill Sans MT Pro Medium" panose="020B0602020104020203"/>
              </a:rPr>
              <a:t>2</a:t>
            </a:r>
            <a:r>
              <a:rPr lang="pt-PT" sz="2400" b="1" i="1" cap="small" dirty="0" smtClean="0">
                <a:solidFill>
                  <a:srgbClr val="004070"/>
                </a:solidFill>
                <a:latin typeface="Gill Sans MT Pro Medium" panose="020B0602020104020203"/>
              </a:rPr>
              <a:t>ª </a:t>
            </a:r>
            <a:r>
              <a:rPr lang="pt-PT" sz="2400" b="1" i="1" cap="small" dirty="0" smtClean="0">
                <a:solidFill>
                  <a:srgbClr val="004070"/>
                </a:solidFill>
                <a:latin typeface="Gill Sans MT Pro Medium" panose="020B0602020104020203"/>
              </a:rPr>
              <a:t>Etapa: Registo </a:t>
            </a:r>
            <a:r>
              <a:rPr lang="pt-PT" sz="2400" b="1" i="1" cap="small" dirty="0">
                <a:solidFill>
                  <a:srgbClr val="004070"/>
                </a:solidFill>
                <a:latin typeface="Gill Sans MT Pro Medium" panose="020B0602020104020203"/>
              </a:rPr>
              <a:t>da Fatura </a:t>
            </a:r>
            <a:r>
              <a:rPr lang="pt-PT" sz="2400" b="1" i="1" cap="small" dirty="0" smtClean="0">
                <a:solidFill>
                  <a:srgbClr val="004070"/>
                </a:solidFill>
                <a:latin typeface="Gill Sans MT Pro Medium" panose="020B0602020104020203"/>
              </a:rPr>
              <a:t>Eletrónica</a:t>
            </a:r>
            <a:endParaRPr lang="pt-PT" sz="2400" b="1" i="1" cap="small" dirty="0">
              <a:solidFill>
                <a:srgbClr val="004070"/>
              </a:solidFill>
              <a:latin typeface="Gill Sans MT Pro Medium" panose="020B0602020104020203"/>
            </a:endParaRPr>
          </a:p>
        </p:txBody>
      </p:sp>
    </p:spTree>
    <p:extLst>
      <p:ext uri="{BB962C8B-B14F-4D97-AF65-F5344CB8AC3E}">
        <p14:creationId xmlns:p14="http://schemas.microsoft.com/office/powerpoint/2010/main" val="74793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93929" y="339092"/>
            <a:ext cx="9583366" cy="603116"/>
          </a:xfrm>
        </p:spPr>
        <p:txBody>
          <a:bodyPr/>
          <a:lstStyle/>
          <a:p>
            <a:pPr algn="l"/>
            <a:r>
              <a:rPr lang="en-US" dirty="0"/>
              <a:t>PREPARAÇÃO FASE TESTES</a:t>
            </a:r>
            <a:endParaRPr lang="pt-PT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023" y="459783"/>
            <a:ext cx="1104840" cy="361734"/>
          </a:xfrm>
          <a:prstGeom prst="rect">
            <a:avLst/>
          </a:prstGeom>
        </p:spPr>
      </p:pic>
      <p:sp>
        <p:nvSpPr>
          <p:cNvPr id="7" name="TextBox 3"/>
          <p:cNvSpPr txBox="1"/>
          <p:nvPr/>
        </p:nvSpPr>
        <p:spPr>
          <a:xfrm>
            <a:off x="858433" y="1881276"/>
            <a:ext cx="103188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>
                <a:latin typeface="Gill Sans MT" panose="020B0502020104020203" pitchFamily="34" charset="0"/>
              </a:rPr>
              <a:t>Rececionarem por parte da empresa (Grupo AdP) um pedido de compra de preferência com vários itens;</a:t>
            </a:r>
          </a:p>
          <a:p>
            <a:endParaRPr lang="pt-PT" sz="2000" dirty="0">
              <a:latin typeface="Gill Sans MT" panose="020B0502020104020203" pitchFamily="34" charset="0"/>
            </a:endParaRPr>
          </a:p>
          <a:p>
            <a:r>
              <a:rPr lang="pt-PT" sz="2000" dirty="0" smtClean="0">
                <a:latin typeface="Gill Sans MT" panose="020B0502020104020203" pitchFamily="34" charset="0"/>
              </a:rPr>
              <a:t>Gerarem uma fatura em ficheiro XML conforme estrutura abaixo com base no pedido rececionado.</a:t>
            </a:r>
          </a:p>
          <a:p>
            <a:endParaRPr lang="pt-PT" sz="2000" dirty="0" smtClean="0">
              <a:latin typeface="Gill Sans MT" panose="020B0502020104020203" pitchFamily="34" charset="0"/>
            </a:endParaRPr>
          </a:p>
          <a:p>
            <a:pPr lvl="2"/>
            <a:endParaRPr lang="en-US" sz="2000" dirty="0">
              <a:latin typeface="Gill Sans MT" panose="020B0502020104020203" pitchFamily="34" charset="0"/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pt-PT" sz="2000" dirty="0">
              <a:latin typeface="Gill Sans MT" panose="020B050202010402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961" y="4797829"/>
            <a:ext cx="654545" cy="65454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568164" y="4859294"/>
            <a:ext cx="3423309" cy="5316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pt-PT" sz="3200" cap="none" spc="0" dirty="0" smtClean="0">
                <a:ln w="9525">
                  <a:noFill/>
                  <a:prstDash val="solid"/>
                </a:ln>
                <a:solidFill>
                  <a:srgbClr val="B5BE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ill Sans MT" panose="020B0502020104020203" pitchFamily="34" charset="0"/>
              </a:rPr>
              <a:t>Estrutura XML AdP</a:t>
            </a:r>
            <a:endParaRPr lang="pt-PT" sz="3200" cap="none" spc="0" dirty="0">
              <a:ln w="9525">
                <a:noFill/>
                <a:prstDash val="solid"/>
              </a:ln>
              <a:solidFill>
                <a:srgbClr val="B5BE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Gill Sans MT" panose="020B0502020104020203" pitchFamily="34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477276"/>
              </p:ext>
            </p:extLst>
          </p:nvPr>
        </p:nvGraphicFramePr>
        <p:xfrm>
          <a:off x="5471212" y="5452373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" name="Worksheet" showAsIcon="1" r:id="rId6" imgW="914400" imgH="771480" progId="Excel.Sheet.12">
                  <p:embed/>
                </p:oleObj>
              </mc:Choice>
              <mc:Fallback>
                <p:oleObj name="Worksheet" showAsIcon="1" r:id="rId6" imgW="914400" imgH="7714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71212" y="5452373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976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93929" y="339092"/>
            <a:ext cx="9583366" cy="603116"/>
          </a:xfrm>
        </p:spPr>
        <p:txBody>
          <a:bodyPr/>
          <a:lstStyle/>
          <a:p>
            <a:pPr algn="l"/>
            <a:r>
              <a:rPr lang="en-US" dirty="0"/>
              <a:t>PREPARAÇÃO FASE TESTES</a:t>
            </a:r>
            <a:endParaRPr lang="pt-PT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023" y="459783"/>
            <a:ext cx="1104840" cy="361734"/>
          </a:xfrm>
          <a:prstGeom prst="rect">
            <a:avLst/>
          </a:prstGeom>
        </p:spPr>
      </p:pic>
      <p:sp>
        <p:nvSpPr>
          <p:cNvPr id="7" name="TextBox 3"/>
          <p:cNvSpPr txBox="1"/>
          <p:nvPr/>
        </p:nvSpPr>
        <p:spPr>
          <a:xfrm>
            <a:off x="858433" y="1881276"/>
            <a:ext cx="103188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sz="2000" dirty="0">
              <a:latin typeface="Gill Sans MT" panose="020B0502020104020203" pitchFamily="34" charset="0"/>
            </a:endParaRPr>
          </a:p>
          <a:p>
            <a:r>
              <a:rPr lang="pt-PT" sz="2000" dirty="0" smtClean="0">
                <a:latin typeface="Gill Sans MT" panose="020B0502020104020203" pitchFamily="34" charset="0"/>
              </a:rPr>
              <a:t>A empresa fornecedora do software de faturação;</a:t>
            </a:r>
          </a:p>
          <a:p>
            <a:endParaRPr lang="pt-PT" sz="2000" dirty="0">
              <a:latin typeface="Gill Sans MT" panose="020B0502020104020203" pitchFamily="34" charset="0"/>
            </a:endParaRPr>
          </a:p>
          <a:p>
            <a:r>
              <a:rPr lang="pt-PT" sz="2000" dirty="0" smtClean="0">
                <a:latin typeface="Gill Sans MT" panose="020B0502020104020203" pitchFamily="34" charset="0"/>
              </a:rPr>
              <a:t>Qualquer informático que tenha conhecimentos da linguagem XML;</a:t>
            </a:r>
          </a:p>
          <a:p>
            <a:endParaRPr lang="pt-PT" sz="2000" dirty="0">
              <a:latin typeface="Gill Sans MT" panose="020B0502020104020203" pitchFamily="34" charset="0"/>
            </a:endParaRPr>
          </a:p>
          <a:p>
            <a:r>
              <a:rPr lang="pt-PT" sz="2000" dirty="0" smtClean="0">
                <a:latin typeface="Gill Sans MT" panose="020B0502020104020203" pitchFamily="34" charset="0"/>
              </a:rPr>
              <a:t>Empresas especializadas em conversão de dados.</a:t>
            </a:r>
            <a:endParaRPr lang="pt-PT" sz="2000" dirty="0" smtClean="0">
              <a:latin typeface="Gill Sans MT" panose="020B0502020104020203" pitchFamily="34" charset="0"/>
            </a:endParaRPr>
          </a:p>
          <a:p>
            <a:endParaRPr lang="pt-PT" sz="2000" dirty="0" smtClean="0">
              <a:latin typeface="Gill Sans MT" panose="020B0502020104020203" pitchFamily="34" charset="0"/>
            </a:endParaRPr>
          </a:p>
          <a:p>
            <a:pPr lvl="2"/>
            <a:endParaRPr lang="en-US" sz="2000" dirty="0">
              <a:latin typeface="Gill Sans MT" panose="020B0502020104020203" pitchFamily="34" charset="0"/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pt-PT" sz="2000" dirty="0">
              <a:latin typeface="Gill Sans MT" panose="020B0502020104020203" pitchFamily="34" charset="0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796887" y="1419611"/>
            <a:ext cx="10318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1" cap="small" dirty="0">
                <a:solidFill>
                  <a:srgbClr val="004070"/>
                </a:solidFill>
                <a:latin typeface="Gill Sans MT Pro Medium" panose="020B0602020104020203"/>
              </a:rPr>
              <a:t>Quem pode </a:t>
            </a:r>
            <a:r>
              <a:rPr lang="pt-PT" sz="2400" b="1" i="1" cap="small" dirty="0">
                <a:solidFill>
                  <a:srgbClr val="004070"/>
                </a:solidFill>
                <a:latin typeface="Gill Sans MT Pro Medium" panose="020B0602020104020203"/>
              </a:rPr>
              <a:t>ajudar</a:t>
            </a:r>
            <a:r>
              <a:rPr lang="pt-PT" sz="2400" b="1" i="1" cap="small" dirty="0">
                <a:solidFill>
                  <a:srgbClr val="004070"/>
                </a:solidFill>
                <a:latin typeface="Gill Sans MT Pro Medium" panose="020B0602020104020203"/>
              </a:rPr>
              <a:t> a transformar uma fatura em papel em ficheiro </a:t>
            </a:r>
            <a:r>
              <a:rPr lang="pt-PT" sz="2400" b="1" i="1" cap="small" dirty="0" smtClean="0">
                <a:solidFill>
                  <a:srgbClr val="004070"/>
                </a:solidFill>
                <a:latin typeface="Gill Sans MT Pro Medium" panose="020B0602020104020203"/>
              </a:rPr>
              <a:t>XML?</a:t>
            </a:r>
            <a:endParaRPr lang="pt-PT" sz="2400" b="1" i="1" cap="small" dirty="0">
              <a:solidFill>
                <a:srgbClr val="004070"/>
              </a:solidFill>
              <a:latin typeface="Gill Sans MT Pro Medium" panose="020B0602020104020203"/>
            </a:endParaRPr>
          </a:p>
        </p:txBody>
      </p:sp>
    </p:spTree>
    <p:extLst>
      <p:ext uri="{BB962C8B-B14F-4D97-AF65-F5344CB8AC3E}">
        <p14:creationId xmlns:p14="http://schemas.microsoft.com/office/powerpoint/2010/main" val="182372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93929" y="339092"/>
            <a:ext cx="9583366" cy="603116"/>
          </a:xfrm>
        </p:spPr>
        <p:txBody>
          <a:bodyPr/>
          <a:lstStyle/>
          <a:p>
            <a:pPr algn="l"/>
            <a:r>
              <a:rPr lang="en-US" dirty="0" smtClean="0"/>
              <a:t>INTRODUÇÃO</a:t>
            </a:r>
            <a:endParaRPr lang="pt-PT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023" y="459783"/>
            <a:ext cx="1104840" cy="3617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2213" y="2274838"/>
            <a:ext cx="101987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i="1" dirty="0">
                <a:latin typeface="Gill Sans MT" panose="020B0502020104020203" pitchFamily="34" charset="0"/>
              </a:rPr>
              <a:t>A </a:t>
            </a:r>
            <a:r>
              <a:rPr lang="pt-PT" sz="2400" i="1" dirty="0">
                <a:solidFill>
                  <a:srgbClr val="004070"/>
                </a:solidFill>
                <a:latin typeface="Gill Sans MT" panose="020B0502020104020203" pitchFamily="34" charset="0"/>
              </a:rPr>
              <a:t>1 de janeiro de 2019 </a:t>
            </a:r>
            <a:r>
              <a:rPr lang="pt-PT" sz="2400" i="1" dirty="0">
                <a:latin typeface="Gill Sans MT" panose="020B0502020104020203" pitchFamily="34" charset="0"/>
              </a:rPr>
              <a:t>entrará definitivamente em vigor o artigo 299.º-B do Decreto-Lei n.º 111-B/2017, de 31 de agosto, que torna obrigatória a faturação eletrónica no âmbito dos contratos com a Administração Pública. </a:t>
            </a:r>
            <a:r>
              <a:rPr lang="pt-PT" sz="2400" i="1" dirty="0" smtClean="0">
                <a:latin typeface="Gill Sans MT" panose="020B0502020104020203" pitchFamily="34" charset="0"/>
              </a:rPr>
              <a:t> Todas </a:t>
            </a:r>
            <a:r>
              <a:rPr lang="pt-PT" sz="2400" i="1" dirty="0">
                <a:latin typeface="Gill Sans MT" panose="020B0502020104020203" pitchFamily="34" charset="0"/>
              </a:rPr>
              <a:t>as empresas que pretendem continuar ou começar a trabalhar com o Estado devem ter o sistema de faturação eletrónica totalmente operacional de acordo com a transposição da Diretiva Europeia 2014/55/UE</a:t>
            </a:r>
            <a:r>
              <a:rPr lang="pt-PT" sz="2400" i="1" dirty="0" smtClean="0">
                <a:latin typeface="Gill Sans MT" panose="020B0502020104020203" pitchFamily="34" charset="0"/>
              </a:rPr>
              <a:t>.</a:t>
            </a:r>
          </a:p>
        </p:txBody>
      </p:sp>
      <p:sp>
        <p:nvSpPr>
          <p:cNvPr id="6" name="TextBox 3"/>
          <p:cNvSpPr txBox="1"/>
          <p:nvPr/>
        </p:nvSpPr>
        <p:spPr>
          <a:xfrm>
            <a:off x="1072212" y="1366189"/>
            <a:ext cx="101987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i="1" dirty="0" smtClean="0">
                <a:solidFill>
                  <a:srgbClr val="B5BE00"/>
                </a:solidFill>
                <a:latin typeface="Gill Sans MT" panose="020B0502020104020203" pitchFamily="34" charset="0"/>
              </a:rPr>
              <a:t>Porquê Passar para Faturação Eletrónica</a:t>
            </a:r>
            <a:endParaRPr lang="pt-PT" sz="4000" i="1" dirty="0">
              <a:solidFill>
                <a:srgbClr val="B5BE00"/>
              </a:solidFill>
              <a:latin typeface="Gill Sans MT" panose="020B0502020104020203" pitchFamily="34" charset="0"/>
            </a:endParaRPr>
          </a:p>
          <a:p>
            <a:endParaRPr lang="pt-PT" sz="4000" i="1" dirty="0" smtClean="0">
              <a:solidFill>
                <a:srgbClr val="B5BE00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55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93929" y="339092"/>
            <a:ext cx="9583366" cy="603116"/>
          </a:xfrm>
        </p:spPr>
        <p:txBody>
          <a:bodyPr/>
          <a:lstStyle/>
          <a:p>
            <a:pPr algn="l"/>
            <a:r>
              <a:rPr lang="en-US" dirty="0"/>
              <a:t>INTRODUÇÃO</a:t>
            </a:r>
            <a:endParaRPr lang="pt-PT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023" y="459783"/>
            <a:ext cx="1104840" cy="3617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463" y="1149195"/>
            <a:ext cx="7608745" cy="5454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1" r="21524"/>
          <a:stretch/>
        </p:blipFill>
        <p:spPr>
          <a:xfrm>
            <a:off x="8578606" y="2445002"/>
            <a:ext cx="3136315" cy="2862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0236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93929" y="339092"/>
            <a:ext cx="9583366" cy="603116"/>
          </a:xfrm>
        </p:spPr>
        <p:txBody>
          <a:bodyPr/>
          <a:lstStyle/>
          <a:p>
            <a:pPr algn="l"/>
            <a:r>
              <a:rPr lang="en-US" dirty="0" smtClean="0"/>
              <a:t>PROCESSO FAT. ELETR. FORNECEDORES</a:t>
            </a:r>
            <a:endParaRPr lang="pt-PT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023" y="459783"/>
            <a:ext cx="1104840" cy="3617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779" y="2007943"/>
            <a:ext cx="6716603" cy="2389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1083365" y="4630531"/>
            <a:ext cx="103168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i="1" dirty="0" smtClean="0">
                <a:latin typeface="Gill Sans MT" panose="020B0502020104020203" pitchFamily="34" charset="0"/>
              </a:rPr>
              <a:t>A </a:t>
            </a:r>
            <a:r>
              <a:rPr lang="pt-PT" sz="2000" i="1" dirty="0">
                <a:latin typeface="Gill Sans MT" panose="020B0502020104020203" pitchFamily="34" charset="0"/>
              </a:rPr>
              <a:t>fatura em papel é um documento que faz referência a uma transação comercial entre um comprador e um vendedor. </a:t>
            </a:r>
            <a:r>
              <a:rPr lang="pt-PT" sz="2000" i="1" dirty="0" smtClean="0">
                <a:latin typeface="Gill Sans MT" panose="020B0502020104020203" pitchFamily="34" charset="0"/>
              </a:rPr>
              <a:t> A </a:t>
            </a:r>
            <a:r>
              <a:rPr lang="pt-PT" sz="2000" i="1" dirty="0">
                <a:latin typeface="Gill Sans MT" panose="020B0502020104020203" pitchFamily="34" charset="0"/>
              </a:rPr>
              <a:t>fatura eletrónica é a versão digital das faturas tradicionais e pode ser emitida, transmitida e conservada utilizando meios eletrónicos.</a:t>
            </a:r>
          </a:p>
          <a:p>
            <a:r>
              <a:rPr lang="pt-PT" sz="2000" i="1" dirty="0" smtClean="0">
                <a:latin typeface="Gill Sans MT" panose="020B0502020104020203" pitchFamily="34" charset="0"/>
              </a:rPr>
              <a:t>A </a:t>
            </a:r>
            <a:r>
              <a:rPr lang="pt-PT" sz="2000" i="1" dirty="0">
                <a:latin typeface="Gill Sans MT" panose="020B0502020104020203" pitchFamily="34" charset="0"/>
              </a:rPr>
              <a:t>fatura eletrónica é definida pelos padrões e requisitos estabelecidos pela Autoridade Tributária e é funcional e legalmente equivalente à fatura tradicional.</a:t>
            </a:r>
          </a:p>
        </p:txBody>
      </p:sp>
      <p:sp>
        <p:nvSpPr>
          <p:cNvPr id="6" name="Retângulo 5"/>
          <p:cNvSpPr/>
          <p:nvPr/>
        </p:nvSpPr>
        <p:spPr>
          <a:xfrm>
            <a:off x="900922" y="1421663"/>
            <a:ext cx="11592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400" b="1" i="1" cap="small" dirty="0" smtClean="0">
                <a:solidFill>
                  <a:srgbClr val="004070"/>
                </a:solidFill>
                <a:latin typeface="Gill Sans MT Pro Medium" panose="020B0602020104020203"/>
              </a:rPr>
              <a:t>Âmbito</a:t>
            </a:r>
            <a:endParaRPr lang="pt-PT" sz="2400" b="1" i="1" dirty="0">
              <a:solidFill>
                <a:srgbClr val="00407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61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93929" y="339092"/>
            <a:ext cx="9583366" cy="603116"/>
          </a:xfrm>
        </p:spPr>
        <p:txBody>
          <a:bodyPr/>
          <a:lstStyle/>
          <a:p>
            <a:pPr algn="l"/>
            <a:r>
              <a:rPr lang="en-US" dirty="0" smtClean="0"/>
              <a:t>PROCESSO </a:t>
            </a:r>
            <a:r>
              <a:rPr lang="en-US" dirty="0"/>
              <a:t>FAT. ELETR. FORNECEDORES</a:t>
            </a:r>
            <a:endParaRPr lang="pt-PT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023" y="459783"/>
            <a:ext cx="1104840" cy="361734"/>
          </a:xfrm>
          <a:prstGeom prst="rect">
            <a:avLst/>
          </a:prstGeom>
        </p:spPr>
      </p:pic>
      <p:sp>
        <p:nvSpPr>
          <p:cNvPr id="7" name="Content Placeholder 4">
            <a:extLst>
              <a:ext uri="{FF2B5EF4-FFF2-40B4-BE49-F238E27FC236}">
                <a16:creationId xmlns="" xmlns:a16="http://schemas.microsoft.com/office/drawing/2014/main" id="{06214924-CB33-4903-8181-F69B95E612DF}"/>
              </a:ext>
            </a:extLst>
          </p:cNvPr>
          <p:cNvSpPr txBox="1">
            <a:spLocks/>
          </p:cNvSpPr>
          <p:nvPr/>
        </p:nvSpPr>
        <p:spPr>
          <a:xfrm>
            <a:off x="1142400" y="1535400"/>
            <a:ext cx="9907200" cy="3787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b="1" i="1" cap="small" dirty="0" smtClean="0">
                <a:solidFill>
                  <a:srgbClr val="004070"/>
                </a:solidFill>
                <a:latin typeface="Gill Sans MT Pro Medium" panose="020B0602020104020203"/>
              </a:rPr>
              <a:t>Vantagens</a:t>
            </a:r>
            <a:endParaRPr lang="pt-PT" b="1" i="1" dirty="0" smtClean="0">
              <a:solidFill>
                <a:srgbClr val="004070"/>
              </a:solidFill>
            </a:endParaRPr>
          </a:p>
          <a:p>
            <a:endParaRPr lang="pt-PT" dirty="0" smtClean="0">
              <a:solidFill>
                <a:srgbClr val="004070"/>
              </a:solidFill>
            </a:endParaRPr>
          </a:p>
          <a:p>
            <a:pPr marL="457200" indent="-457200">
              <a:lnSpc>
                <a:spcPct val="150000"/>
              </a:lnSpc>
              <a:buAutoNum type="arabicParenR"/>
            </a:pPr>
            <a:r>
              <a:rPr lang="pt-PT" sz="2000" dirty="0"/>
              <a:t>Cumprimento </a:t>
            </a:r>
            <a:r>
              <a:rPr lang="pt-PT" sz="2000" dirty="0" smtClean="0"/>
              <a:t>legal;</a:t>
            </a:r>
            <a:endParaRPr lang="pt-PT" sz="2000" dirty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arenR"/>
            </a:pPr>
            <a:r>
              <a:rPr lang="pt-PT" sz="2000" dirty="0"/>
              <a:t>Integração </a:t>
            </a:r>
            <a:r>
              <a:rPr lang="pt-PT" sz="2000" b="1" i="1" dirty="0">
                <a:solidFill>
                  <a:srgbClr val="004070"/>
                </a:solidFill>
              </a:rPr>
              <a:t>automática</a:t>
            </a:r>
            <a:r>
              <a:rPr lang="pt-PT" sz="2000" dirty="0"/>
              <a:t> de ficheiro XML relativo a faturas de </a:t>
            </a:r>
            <a:r>
              <a:rPr lang="pt-PT" sz="2000" dirty="0" smtClean="0"/>
              <a:t>fornecedores, vai permitir uma contabilização mais célere promovendo o cumprimento dos prazos de pagamento;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arenR"/>
            </a:pPr>
            <a:r>
              <a:rPr lang="pt-PT" sz="2000" dirty="0" smtClean="0"/>
              <a:t>Eliminação do papel o que implica uma redução de gastos;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arenR"/>
            </a:pPr>
            <a:r>
              <a:rPr lang="pt-PT" sz="2000" dirty="0" smtClean="0"/>
              <a:t>Eliminação de custos de envio da fatura para o cliente;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arenR"/>
            </a:pPr>
            <a:r>
              <a:rPr lang="pt-PT" sz="2000" dirty="0" smtClean="0"/>
              <a:t>Garantia da entrega/receção imediata da fatura.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arenR"/>
            </a:pPr>
            <a:endParaRPr lang="pt-PT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225" y="4166152"/>
            <a:ext cx="22383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8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93929" y="339092"/>
            <a:ext cx="9583366" cy="603116"/>
          </a:xfrm>
        </p:spPr>
        <p:txBody>
          <a:bodyPr/>
          <a:lstStyle/>
          <a:p>
            <a:pPr algn="l"/>
            <a:r>
              <a:rPr lang="en-US" dirty="0" smtClean="0"/>
              <a:t>PROCESSO </a:t>
            </a:r>
            <a:r>
              <a:rPr lang="en-US" dirty="0"/>
              <a:t>FAT. ELETR. FORNECEDORES</a:t>
            </a:r>
            <a:endParaRPr lang="pt-PT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023" y="459783"/>
            <a:ext cx="1104840" cy="361734"/>
          </a:xfrm>
          <a:prstGeom prst="rect">
            <a:avLst/>
          </a:prstGeom>
        </p:spPr>
      </p:pic>
      <p:sp>
        <p:nvSpPr>
          <p:cNvPr id="7" name="Content Placeholder 4">
            <a:extLst>
              <a:ext uri="{FF2B5EF4-FFF2-40B4-BE49-F238E27FC236}">
                <a16:creationId xmlns="" xmlns:a16="http://schemas.microsoft.com/office/drawing/2014/main" id="{06214924-CB33-4903-8181-F69B95E612DF}"/>
              </a:ext>
            </a:extLst>
          </p:cNvPr>
          <p:cNvSpPr txBox="1">
            <a:spLocks/>
          </p:cNvSpPr>
          <p:nvPr/>
        </p:nvSpPr>
        <p:spPr>
          <a:xfrm>
            <a:off x="1142400" y="1535400"/>
            <a:ext cx="9907200" cy="3787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b="1" i="1" cap="small" dirty="0" smtClean="0">
                <a:solidFill>
                  <a:srgbClr val="004070"/>
                </a:solidFill>
                <a:latin typeface="Gill Sans MT Pro Medium" panose="020B0602020104020203"/>
              </a:rPr>
              <a:t>Vantagens de entrar na fase de testes</a:t>
            </a:r>
            <a:endParaRPr lang="pt-PT" b="1" i="1" dirty="0" smtClean="0">
              <a:solidFill>
                <a:srgbClr val="004070"/>
              </a:solidFill>
            </a:endParaRPr>
          </a:p>
          <a:p>
            <a:endParaRPr lang="pt-PT" dirty="0" smtClean="0">
              <a:solidFill>
                <a:srgbClr val="004070"/>
              </a:solidFill>
            </a:endParaRPr>
          </a:p>
          <a:p>
            <a:pPr marL="457200" indent="-457200">
              <a:lnSpc>
                <a:spcPct val="150000"/>
              </a:lnSpc>
              <a:buAutoNum type="arabicParenR"/>
            </a:pPr>
            <a:r>
              <a:rPr lang="pt-PT" sz="2000" dirty="0" smtClean="0"/>
              <a:t>Preparar a empresa para o cumprimento legal;</a:t>
            </a:r>
          </a:p>
          <a:p>
            <a:pPr marL="457200" indent="-457200">
              <a:lnSpc>
                <a:spcPct val="150000"/>
              </a:lnSpc>
              <a:buAutoNum type="arabicParenR"/>
            </a:pPr>
            <a:r>
              <a:rPr lang="pt-PT" sz="2000" dirty="0" smtClean="0"/>
              <a:t>Adesão imediata no fim da fase de testes;</a:t>
            </a:r>
          </a:p>
          <a:p>
            <a:pPr marL="457200" indent="-457200">
              <a:lnSpc>
                <a:spcPct val="150000"/>
              </a:lnSpc>
              <a:buAutoNum type="arabicParenR"/>
            </a:pPr>
            <a:r>
              <a:rPr lang="pt-PT" sz="2000" dirty="0" smtClean="0"/>
              <a:t>Ser o “parceiro” das Empresas do Grupo AdP;</a:t>
            </a:r>
          </a:p>
          <a:p>
            <a:pPr marL="457200" indent="-457200">
              <a:lnSpc>
                <a:spcPct val="150000"/>
              </a:lnSpc>
              <a:buAutoNum type="arabicParenR"/>
            </a:pPr>
            <a:r>
              <a:rPr lang="pt-PT" sz="2000" dirty="0" smtClean="0"/>
              <a:t>Acompanhamento integral aos fornecedores que aderirem aos testes;</a:t>
            </a:r>
          </a:p>
          <a:p>
            <a:pPr marL="457200" indent="-457200">
              <a:lnSpc>
                <a:spcPct val="150000"/>
              </a:lnSpc>
              <a:buAutoNum type="arabicParenR"/>
            </a:pPr>
            <a:r>
              <a:rPr lang="pt-PT" sz="2000" dirty="0" smtClean="0"/>
              <a:t>Grande parte do trabalho desenvolvido nesta fase para os testes da ADP vão ser aproveitados para a faturação a outras entidades </a:t>
            </a:r>
            <a:r>
              <a:rPr lang="pt-PT" sz="2000" dirty="0"/>
              <a:t>P</a:t>
            </a:r>
            <a:r>
              <a:rPr lang="pt-PT" sz="2000" dirty="0" smtClean="0"/>
              <a:t>úblicas.</a:t>
            </a:r>
          </a:p>
          <a:p>
            <a:pPr marL="457200" indent="-457200">
              <a:lnSpc>
                <a:spcPct val="150000"/>
              </a:lnSpc>
              <a:buAutoNum type="arabicParenR"/>
            </a:pPr>
            <a:endParaRPr lang="pt-PT" sz="2000" dirty="0" smtClean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arenR"/>
            </a:pPr>
            <a:endParaRPr lang="pt-PT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920" y="4726869"/>
            <a:ext cx="22383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5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93929" y="339092"/>
            <a:ext cx="9583366" cy="603116"/>
          </a:xfrm>
        </p:spPr>
        <p:txBody>
          <a:bodyPr/>
          <a:lstStyle/>
          <a:p>
            <a:pPr algn="l"/>
            <a:r>
              <a:rPr lang="en-US" dirty="0" smtClean="0"/>
              <a:t>PROCESSO </a:t>
            </a:r>
            <a:r>
              <a:rPr lang="en-US" dirty="0"/>
              <a:t>FAT. ELETR. FORNECEDORES</a:t>
            </a:r>
            <a:endParaRPr lang="pt-PT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023" y="459783"/>
            <a:ext cx="1104840" cy="361734"/>
          </a:xfrm>
          <a:prstGeom prst="rect">
            <a:avLst/>
          </a:prstGeom>
        </p:spPr>
      </p:pic>
      <p:sp>
        <p:nvSpPr>
          <p:cNvPr id="7" name="Content Placeholder 4">
            <a:extLst>
              <a:ext uri="{FF2B5EF4-FFF2-40B4-BE49-F238E27FC236}">
                <a16:creationId xmlns="" xmlns:a16="http://schemas.microsoft.com/office/drawing/2014/main" id="{06214924-CB33-4903-8181-F69B95E612DF}"/>
              </a:ext>
            </a:extLst>
          </p:cNvPr>
          <p:cNvSpPr txBox="1">
            <a:spLocks/>
          </p:cNvSpPr>
          <p:nvPr/>
        </p:nvSpPr>
        <p:spPr>
          <a:xfrm>
            <a:off x="1142400" y="1535400"/>
            <a:ext cx="9907200" cy="37872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b="1" i="1" cap="small" dirty="0" smtClean="0">
                <a:solidFill>
                  <a:srgbClr val="004070"/>
                </a:solidFill>
                <a:latin typeface="Gill Sans MT Pro Medium" panose="020B0602020104020203"/>
              </a:rPr>
              <a:t>Desvantagens de não entrar na fase de testes</a:t>
            </a:r>
            <a:endParaRPr lang="pt-PT" b="1" i="1" dirty="0" smtClean="0">
              <a:solidFill>
                <a:srgbClr val="004070"/>
              </a:solidFill>
            </a:endParaRPr>
          </a:p>
          <a:p>
            <a:endParaRPr lang="pt-PT" dirty="0" smtClean="0">
              <a:solidFill>
                <a:srgbClr val="004070"/>
              </a:solidFill>
            </a:endParaRPr>
          </a:p>
          <a:p>
            <a:pPr marL="457200" indent="-457200">
              <a:lnSpc>
                <a:spcPct val="150000"/>
              </a:lnSpc>
              <a:buAutoNum type="arabicParenR"/>
            </a:pPr>
            <a:r>
              <a:rPr lang="pt-PT" sz="2000" dirty="0" smtClean="0"/>
              <a:t>Impossibilidade de faturar a qualquer empresa do Grupo AdP a partir de janeiro de 2019;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arenR"/>
            </a:pPr>
            <a:r>
              <a:rPr lang="pt-PT" sz="2000" dirty="0" smtClean="0"/>
              <a:t>Ser ultrapassado pela concorrência;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arenR"/>
            </a:pPr>
            <a:r>
              <a:rPr lang="pt-PT" sz="2000" dirty="0" smtClean="0"/>
              <a:t>Desenvolvimentos tardios da implementação da faturação eletrónica pode implicar:</a:t>
            </a:r>
          </a:p>
          <a:p>
            <a:pPr marL="457200" indent="-457200">
              <a:lnSpc>
                <a:spcPct val="150000"/>
              </a:lnSpc>
              <a:buAutoNum type="alphaLcParenR"/>
            </a:pPr>
            <a:r>
              <a:rPr lang="pt-PT" sz="2000" dirty="0" smtClean="0"/>
              <a:t>Acompanhamento por parte da AdP sujeito a disponibilidade da equipa;</a:t>
            </a:r>
          </a:p>
          <a:p>
            <a:pPr marL="457200" indent="-457200">
              <a:lnSpc>
                <a:spcPct val="150000"/>
              </a:lnSpc>
              <a:buAutoNum type="alphaLcParenR"/>
            </a:pPr>
            <a:r>
              <a:rPr lang="pt-PT" sz="2000" dirty="0" smtClean="0"/>
              <a:t>Dilação do período de faturação;</a:t>
            </a:r>
          </a:p>
          <a:p>
            <a:pPr marL="457200" indent="-457200">
              <a:lnSpc>
                <a:spcPct val="150000"/>
              </a:lnSpc>
              <a:buAutoNum type="alphaLcParenR"/>
            </a:pPr>
            <a:endParaRPr lang="pt-PT" sz="2000" dirty="0" smtClean="0"/>
          </a:p>
          <a:p>
            <a:pPr marL="457200" indent="-457200">
              <a:lnSpc>
                <a:spcPct val="150000"/>
              </a:lnSpc>
              <a:buAutoNum type="alphaLcParenR"/>
            </a:pPr>
            <a:endParaRPr lang="pt-PT" sz="2000" dirty="0" smtClean="0"/>
          </a:p>
          <a:p>
            <a:pPr marL="457200" indent="-457200">
              <a:lnSpc>
                <a:spcPct val="150000"/>
              </a:lnSpc>
              <a:buAutoNum type="alphaLcParenR"/>
            </a:pPr>
            <a:endParaRPr lang="pt-PT" sz="2000" dirty="0" smtClean="0"/>
          </a:p>
          <a:p>
            <a:pPr marL="457200" indent="-457200">
              <a:lnSpc>
                <a:spcPct val="150000"/>
              </a:lnSpc>
              <a:buAutoNum type="arabicParenR"/>
            </a:pPr>
            <a:endParaRPr lang="pt-PT" sz="2000" dirty="0" smtClean="0"/>
          </a:p>
          <a:p>
            <a:pPr marL="457200" indent="-457200">
              <a:lnSpc>
                <a:spcPct val="150000"/>
              </a:lnSpc>
              <a:buAutoNum type="arabicParenR"/>
            </a:pPr>
            <a:endParaRPr lang="pt-PT" sz="2000" dirty="0"/>
          </a:p>
          <a:p>
            <a:pPr marL="457200" indent="-457200">
              <a:lnSpc>
                <a:spcPct val="150000"/>
              </a:lnSpc>
              <a:buAutoNum type="arabicParenR"/>
            </a:pPr>
            <a:endParaRPr lang="pt-PT" sz="2000" dirty="0" smtClean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arenR"/>
            </a:pPr>
            <a:endParaRPr lang="pt-PT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920" y="4726869"/>
            <a:ext cx="22383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26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93929" y="339092"/>
            <a:ext cx="9583366" cy="603116"/>
          </a:xfrm>
        </p:spPr>
        <p:txBody>
          <a:bodyPr/>
          <a:lstStyle/>
          <a:p>
            <a:pPr algn="l"/>
            <a:r>
              <a:rPr lang="en-US" dirty="0" smtClean="0"/>
              <a:t>PROCESSO </a:t>
            </a:r>
            <a:r>
              <a:rPr lang="en-US" dirty="0"/>
              <a:t>FAT. ELETR. FORNECEDORES</a:t>
            </a:r>
            <a:endParaRPr lang="pt-PT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023" y="459783"/>
            <a:ext cx="1104840" cy="361734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1062862" y="1333283"/>
            <a:ext cx="29626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400" b="1" i="1" cap="small" dirty="0" smtClean="0">
                <a:solidFill>
                  <a:srgbClr val="004070"/>
                </a:solidFill>
                <a:latin typeface="Gill Sans MT Pro Medium" panose="020B0602020104020203"/>
              </a:rPr>
              <a:t>Etapas do Processo</a:t>
            </a:r>
            <a:endParaRPr lang="pt-PT" sz="2400" b="1" i="1" dirty="0">
              <a:solidFill>
                <a:srgbClr val="004070"/>
              </a:solidFill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1424" y="2444439"/>
            <a:ext cx="4705229" cy="3087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732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1123"/>
          <a:stretch/>
        </p:blipFill>
        <p:spPr>
          <a:xfrm>
            <a:off x="6176513" y="960300"/>
            <a:ext cx="4067805" cy="5611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93929" y="339092"/>
            <a:ext cx="9583366" cy="603116"/>
          </a:xfrm>
        </p:spPr>
        <p:txBody>
          <a:bodyPr/>
          <a:lstStyle/>
          <a:p>
            <a:pPr algn="l"/>
            <a:r>
              <a:rPr lang="en-US" dirty="0" smtClean="0"/>
              <a:t>PROCESSO </a:t>
            </a:r>
            <a:r>
              <a:rPr lang="en-US" dirty="0"/>
              <a:t>FAT. ELETR. FORNECEDORES</a:t>
            </a:r>
            <a:endParaRPr lang="pt-PT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023" y="459783"/>
            <a:ext cx="1104840" cy="361734"/>
          </a:xfrm>
          <a:prstGeom prst="rect">
            <a:avLst/>
          </a:prstGeom>
        </p:spPr>
      </p:pic>
      <p:sp>
        <p:nvSpPr>
          <p:cNvPr id="7" name="Content Placeholder 4">
            <a:extLst>
              <a:ext uri="{FF2B5EF4-FFF2-40B4-BE49-F238E27FC236}">
                <a16:creationId xmlns="" xmlns:a16="http://schemas.microsoft.com/office/drawing/2014/main" id="{06214924-CB33-4903-8181-F69B95E612DF}"/>
              </a:ext>
            </a:extLst>
          </p:cNvPr>
          <p:cNvSpPr txBox="1">
            <a:spLocks/>
          </p:cNvSpPr>
          <p:nvPr/>
        </p:nvSpPr>
        <p:spPr>
          <a:xfrm>
            <a:off x="1065462" y="2124310"/>
            <a:ext cx="4910530" cy="4934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Blip>
                <a:blip r:embed="rId4"/>
              </a:buBlip>
            </a:pPr>
            <a:r>
              <a:rPr lang="pt-PT" sz="2000" dirty="0" smtClean="0"/>
              <a:t>A </a:t>
            </a:r>
            <a:r>
              <a:rPr lang="pt-PT" sz="2000" dirty="0" smtClean="0"/>
              <a:t>r</a:t>
            </a:r>
            <a:r>
              <a:rPr lang="pt-PT" sz="2000" dirty="0" smtClean="0"/>
              <a:t>eceção do</a:t>
            </a:r>
            <a:r>
              <a:rPr lang="pt-PT" sz="2000" dirty="0" smtClean="0"/>
              <a:t> </a:t>
            </a:r>
            <a:r>
              <a:rPr lang="pt-PT" sz="2000" dirty="0" smtClean="0"/>
              <a:t>pedido de compra será uma </a:t>
            </a:r>
            <a:r>
              <a:rPr lang="pt-PT" sz="2000" i="1" dirty="0" smtClean="0">
                <a:solidFill>
                  <a:srgbClr val="004070"/>
                </a:solidFill>
              </a:rPr>
              <a:t>etapa obrigatória</a:t>
            </a:r>
            <a:r>
              <a:rPr lang="pt-PT" sz="2000" dirty="0" smtClean="0"/>
              <a:t>;</a:t>
            </a:r>
          </a:p>
          <a:p>
            <a:pPr marL="342900" indent="-342900">
              <a:lnSpc>
                <a:spcPct val="150000"/>
              </a:lnSpc>
              <a:buBlip>
                <a:blip r:embed="rId4"/>
              </a:buBlip>
            </a:pPr>
            <a:r>
              <a:rPr lang="pt-PT" sz="2000" dirty="0" smtClean="0"/>
              <a:t>Identificar o pedido de compra na fatura eletrónica</a:t>
            </a:r>
          </a:p>
          <a:p>
            <a:pPr marL="342900" indent="-342900">
              <a:lnSpc>
                <a:spcPct val="150000"/>
              </a:lnSpc>
              <a:buBlip>
                <a:blip r:embed="rId4"/>
              </a:buBlip>
            </a:pPr>
            <a:r>
              <a:rPr lang="pt-PT" sz="2000" dirty="0" smtClean="0"/>
              <a:t>Respeitar os itens do pedido de compra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1065462" y="1366141"/>
            <a:ext cx="41534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400" b="1" i="1" cap="small" dirty="0" smtClean="0">
                <a:solidFill>
                  <a:srgbClr val="004070"/>
                </a:solidFill>
                <a:latin typeface="Gill Sans MT Pro Medium" panose="020B0602020104020203"/>
              </a:rPr>
              <a:t>1ª Etapa: </a:t>
            </a:r>
            <a:r>
              <a:rPr lang="pt-PT" sz="2400" b="1" i="1" cap="small" dirty="0" smtClean="0">
                <a:solidFill>
                  <a:srgbClr val="004070"/>
                </a:solidFill>
                <a:latin typeface="Gill Sans MT Pro Medium" panose="020B0602020104020203"/>
              </a:rPr>
              <a:t>Receção do Pedido </a:t>
            </a:r>
            <a:r>
              <a:rPr lang="pt-PT" sz="2400" b="1" i="1" cap="small" dirty="0">
                <a:solidFill>
                  <a:srgbClr val="004070"/>
                </a:solidFill>
                <a:latin typeface="Gill Sans MT Pro Medium" panose="020B0602020104020203"/>
              </a:rPr>
              <a:t>de Compra</a:t>
            </a:r>
            <a:endParaRPr lang="pt-PT" sz="2400" b="1" i="1" dirty="0">
              <a:solidFill>
                <a:srgbClr val="00407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87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_xmlsignatures/_rels/origin.sigs.rels><?xml version="1.0" encoding="UTF-8" standalone="yes"?>
<Relationships xmlns="http://schemas.openxmlformats.org/package/2006/relationships"><Relationship Id="rId1" Type="http://schemas.openxmlformats.org/package/2006/relationships/digital-signature/signature" Target="sig1.xml"/></Relationships>
</file>

<file path=_xmlsignatures/sig1.xml><?xml version="1.0" encoding="utf-8"?>
<Signature xmlns="http://www.w3.org/2000/09/xmldsig#" Id="idPackageSignature">
  <SignedInfo>
    <CanonicalizationMethod Algorithm="http://www.w3.org/TR/2001/REC-xml-c14n-20010315"/>
    <SignatureMethod Algorithm="http://www.w3.org/2001/04/xmldsig-more#rsa-sha256"/>
    <Reference Type="http://www.w3.org/2000/09/xmldsig#Object" URI="#idPackageObject">
      <DigestMethod Algorithm="http://www.w3.org/2001/04/xmlenc#sha256"/>
      <DigestValue>mZhA35w0DAUfQlABt0rfMEr4Qh1LtxhIS/DkUJ78YJ0=</DigestValue>
    </Reference>
    <Reference Type="http://www.w3.org/2000/09/xmldsig#Object" URI="#idOfficeObject">
      <DigestMethod Algorithm="http://www.w3.org/2001/04/xmlenc#sha256"/>
      <DigestValue>rsHPRMoejH2I10n4xlBLKSduk1MhQ7W2gs/KyF6/wNs=</DigestValue>
    </Reference>
    <Reference Type="http://uri.etsi.org/01903#SignedProperties" URI="#idSignedProperties">
      <Transforms>
        <Transform Algorithm="http://www.w3.org/TR/2001/REC-xml-c14n-20010315"/>
      </Transforms>
      <DigestMethod Algorithm="http://www.w3.org/2001/04/xmlenc#sha256"/>
      <DigestValue>07yQeCVGfEknmBfiAzrt0KGWM4KfRU0LK073yVAvQCo=</DigestValue>
    </Reference>
  </SignedInfo>
  <SignatureValue>ozfyfql4SeGX7yXCfjDUxUN66WkgJdDBiRnzh5CX9iCwCnnpcQkIxNAhgooyJ8c8wkHogo388/9X
l86KssRcK8CQs+d8Nf5i8DHyeodDTxhACzyRPkFiKEWO8h+Nch5vwZavDSuP6TrupefUPZGRTrDG
OYZ2S8XP7dCsTkaaUj/Y1uRsRrByc6A434Mb/lBUDL3cyA0MGQmfmlO3p2MOYuRRu7mEXS71HPwc
AF/HZZRO6mdEsKI1nQPaw9rS2/u63GJZYz7TtWuDXsXVfhBGDd9JJFZF/QS3gwJ4GWoU3ROKB01o
LaTBSQQKDROlK4Lopr7jKYUGdDaOxMJ96vZYkA==</SignatureValue>
  <KeyInfo>
    <X509Data>
      <X509Certificate>MIIInDCCB4SgAwIBAgIITqMS9MvPdLgwDQYJKoZIhvcNAQELBQAwgYwxCzAJBgNVBAYTAlBUMRwwGgYDVQQKDBNDYXJ0w6NvIGRlIENpZGFkw6NvMRQwEgYDVQQLDAtzdWJFQ0VzdGFkbzFJMEcGA1UEAwxARUMgZGUgQXNzaW5hdHVyYSBEaWdpdGFsIFF1YWxpZmljYWRhIGRvIENhcnTDo28gZGUgQ2lkYWTDo28gMDAxMDAeFw0xNjA3MDQwOTA1MDlaFw0yMTA3MDMyMjU5NTlaMIHwMQswCQYDVQQGEwJQVDEcMBoGA1UECgwTQ2FydMOjbyBkZSBDaWRhZMOjbzEcMBoGA1UECwwTQ2lkYWTDo28gUG9ydHVndcOqczErMCkGA1UECwwiQXNzaW5hdHVyYSBRdWFsaWZpY2FkYSBkbyBDaWRhZMOjbzEkMCIGA1UEBAwbQ0FTQ8ODTyBGRVJSRUlSQSBERSBBTE1FSURBMQ8wDQYDVQQqDAZNQVJJWkExFDASBgNVBAUTC0JJMDgwNjYyMTUzMSswKQYDVQQDDCJNQVJJWkEgQ0FTQ8ODTyBGRVJSRUlSQSBERSBBTE1FSURBMIIBIjANBgkqhkiG9w0BAQEFAAOCAQ8AMIIBCgKCAQEA1hnPJ2rrFkMtLvZVU7lrVqNxAYqrACB7CbpIQclIXMntsR8VQ2igOcTgBBTHjxuHAdraGf/QGcllnQ2PiwGl9kSb51bRqtluyGVdld27F1pHQ+dsaD0hhcgcWBpO+9ksgmpRiJplcmIswMTyBUXkRM6Wpk6kOMJ7fkkgg3h9HBd8WPlZ28Zc86Dn8Wq6R5BD4kg4ivfZkoJoTmTPrJTHgAHvFIRUoyInJ+zQC2oqEI/vitDbVRKLQ9ygRH9PGqxtGA385uE/OUqGy8loZ7tjDhsPFZ3GcgwmnlJjJIc4wCkNmpELXWWFc/FfRn6wLeFpp8uYxfWI2Sj6VKEkmWXlbQIDAQABo4IEmjCCBJYwDAYDVR0TAQH/BAIwADAOBgNVHQ8BAf8EBAMCBkAwHQYDVR0OBBYEFJsmu2RiLKxgeEkz3pvi1D2GATFVMB8GA1UdIwQYMBaAFPvOUAxm1zkHM8u5lEwSxRH9l5xbMIICngYDVR0gBIIClTCCApEwdQYMYIRsAQEBAgQBAAEBMGUwYwYIKwYBBQUHAgEWV2h0dHA6Ly9wa2kuY2FydGFvZGVjaWRhZGFvLnB0L3B1YmxpY28vcG9saXRpY2FzL3BjL2NjX3N1Yi1lY19jaWRhZGFvX2Fzc2luYXR1cmFfcGMuaHRtbDB2BgtghGwBAQECBAEABzBnMGUGCCsGAQUFBwIBFllodHRwOi8vcGtpLmNhcnRhb2RlY2lkYWRhby5wdC9wdWJsaWNvL3BvbGl0aWNhcy9kcGMvY2Nfc3ViLWVjX2NpZGFkYW9fYXNzaW5hdHVyYV9kcGMuaHRtbDCCAZ4GCGCEbAEBAQIKMIIBkDAoBggrBgEFBQcCARYcaHR0cDovL3d3dy5zY2VlLmdvdi5wdC9wY2VydDCCAWIGCCsGAQUFBwICMIIBVB6CAVAATwAgAGMAZQByAHQAaQBmAGkAYwBhAGQAbwAgAGUAbQBpAHQAaQBkAG8AIABzAGUAZwB1AG4AZABvACAAZQBzAHQAYQAgAHAAbwBsAO0AdABpAGMAYQAgAOkAIABlAHEAdQBpAHYAYQBsAGUAbgB0AGUAIABhACAAdQBtACAAYwBlAHIAdABpAGYAaQBjAGEAZABvACAAZABpAGcAaQB0AGEAbAAgAHEAdQBhAGwAaQBmAGkAYwBhAGQAbwAsACAAbgBvAHMAIAB0AGUAcgBtAG8AcwAgAGQAbwAgAGQAZQBmAGkAbgBpAGQAbwAgAG4AYQAgAEwAZQBnAGkAcwBsAGEA5wDjAG8AIABwAG8AcgB0AHUAZwB1AGUAcwBhACwAIABhAHAAbABpAGMA4QB2AGUAbAAgAHAAYQByAGEAIABvACAAZQBmAGUAaQB0AG8waQYDVR0fBGIwYDBeoFygWoZYaHR0cDovL3BraS5jYXJ0YW9kZWNpZGFkYW8ucHQvcHVibGljby9scmMvY2Nfc3ViLWVjX2NpZGFkYW9fYXNzaW5hdHVyYV9jcmwwMDEwX3AwMDE1LmNybDBvBgNVHS4EaDBmMGSgYqBghl5odHRwOi8vcGtpLmNhcnRhb2RlY2lkYWRhby5wdC9wdWJsaWNvL2xyYy9jY19zdWItZWNfY2lkYWRhb19hc3NpbmF0dXJhX2NybDAwMTBfZGVsdGFfcDAwMTUuY3JsMEsGCCsGAQUFBwEBBD8wPTA7BggrBgEFBQcwAYYvaHR0cDovL29jc3AuYXNjLmNhcnRhb2RlY2lkYWRhby5wdC9wdWJsaWNvL29jc3AwEQYJYIZIAYb4QgEBBAQDAgAgMC4GCCsGAQUFBwEDBCIwIDAKBggrBgEFBQcLAjAIBgYEAI5GAQEwCAYGBACORgEEMCgGA1UdCQQhMB8wHQYIKwYBBQUHCQExERgPMTk2NDExMDMxMjAwMDBaMA0GCSqGSIb3DQEBCwUAA4IBAQCSr7uQjCGSo46qXGLux2xinOA5iS6S4hWfjZgvNNFm8s4rIXn0Jrzmy51CDEssYU6WHwL9m4Q79Tyt++KjN8PmIwbI7Danq6X/e2IzzvQkXxoMZvKrreNAxa5vR30YeYuU1MudNgmL46Cl21Hdmj0oA5AufNmrmswIN2dn3Oh9vM9AnkAg4yru+MRCylUh3AvL1iyvhmP+j99vUmZzhjrZ6j6ebqK6Yu0B+PMEBOQZJx54x3l+BFewlGO4a8NY5xhI5UXtZxQlFMXXd0aSuEVvimEp00HSM64NiQGrPUZUuhxtt5JZzt8jHIwJyOM5GOegNVO3dSNh2WoI+dkx4O98</X509Certificate>
    </X509Data>
  </KeyInfo>
  <Object Id="idPackageObject">
    <Manifest>
      <Reference URI="/_rels/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enc#sha256"/>
        <DigestValue>ZA0yc/xO3JTsFCHnkGRYT0tE9b7806O9EDnxF1WjyYo=</DigestValue>
      </Reference>
      <Reference URI="/ppt/_rels/presentation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6"/>
            <mdssi:RelationshipReference xmlns:mdssi="http://schemas.openxmlformats.org/package/2006/digital-signature" SourceId="rId20"/>
            <mdssi:RelationshipReference xmlns:mdssi="http://schemas.openxmlformats.org/package/2006/digital-signature" SourceId="rId6"/>
            <mdssi:RelationshipReference xmlns:mdssi="http://schemas.openxmlformats.org/package/2006/digital-signature" SourceId="rId11"/>
            <mdssi:RelationshipReference xmlns:mdssi="http://schemas.openxmlformats.org/package/2006/digital-signature" SourceId="rId24"/>
            <mdssi:RelationshipReference xmlns:mdssi="http://schemas.openxmlformats.org/package/2006/digital-signature" SourceId="rId5"/>
            <mdssi:RelationshipReference xmlns:mdssi="http://schemas.openxmlformats.org/package/2006/digital-signature" SourceId="rId15"/>
            <mdssi:RelationshipReference xmlns:mdssi="http://schemas.openxmlformats.org/package/2006/digital-signature" SourceId="rId23"/>
            <mdssi:RelationshipReference xmlns:mdssi="http://schemas.openxmlformats.org/package/2006/digital-signature" SourceId="rId10"/>
            <mdssi:RelationshipReference xmlns:mdssi="http://schemas.openxmlformats.org/package/2006/digital-signature" SourceId="rId19"/>
            <mdssi:RelationshipReference xmlns:mdssi="http://schemas.openxmlformats.org/package/2006/digital-signature" SourceId="rId9"/>
            <mdssi:RelationshipReference xmlns:mdssi="http://schemas.openxmlformats.org/package/2006/digital-signature" SourceId="rId14"/>
            <mdssi:RelationshipReference xmlns:mdssi="http://schemas.openxmlformats.org/package/2006/digital-signature" SourceId="rId22"/>
            <mdssi:RelationshipReference xmlns:mdssi="http://schemas.openxmlformats.org/package/2006/digital-signature" SourceId="rId8"/>
            <mdssi:RelationshipReference xmlns:mdssi="http://schemas.openxmlformats.org/package/2006/digital-signature" SourceId="rId13"/>
            <mdssi:RelationshipReference xmlns:mdssi="http://schemas.openxmlformats.org/package/2006/digital-signature" SourceId="rId18"/>
            <mdssi:RelationshipReference xmlns:mdssi="http://schemas.openxmlformats.org/package/2006/digital-signature" SourceId="rId21"/>
            <mdssi:RelationshipReference xmlns:mdssi="http://schemas.openxmlformats.org/package/2006/digital-signature" SourceId="rId7"/>
            <mdssi:RelationshipReference xmlns:mdssi="http://schemas.openxmlformats.org/package/2006/digital-signature" SourceId="rId12"/>
            <mdssi:RelationshipReference xmlns:mdssi="http://schemas.openxmlformats.org/package/2006/digital-signature" SourceId="rId17"/>
            <mdssi:RelationshipReference xmlns:mdssi="http://schemas.openxmlformats.org/package/2006/digital-signature" SourceId="rId25"/>
          </Transform>
          <Transform Algorithm="http://www.w3.org/TR/2001/REC-xml-c14n-20010315"/>
        </Transforms>
        <DigestMethod Algorithm="http://www.w3.org/2001/04/xmlenc#sha256"/>
        <DigestValue>6ppibkSwxxWICpONjPcC7E6f6SEkSScSerCmfuhQ1a8=</DigestValue>
      </Reference>
      <Reference URI="/ppt/commentAuthors.xml?ContentType=application/vnd.openxmlformats-officedocument.presentationml.commentAuthors+xml">
        <DigestMethod Algorithm="http://www.w3.org/2001/04/xmlenc#sha256"/>
        <DigestValue>o447Jo8nSyopGCRtHedXwcJwkXGU7ieGSYsXzeiFJEM=</DigestValue>
      </Reference>
      <Reference URI="/ppt/drawings/_rels/vmlDrawing1.v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enc#sha256"/>
        <DigestValue>c7CNefJSQyYCWQcF2tJgfdME0iweif61RcI10uSPwcE=</DigestValue>
      </Reference>
      <Reference URI="/ppt/drawings/_rels/vmlDrawing2.v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enc#sha256"/>
        <DigestValue>DydoRygEZYLoXlT8arhkF4EQ8SXwYh729KzUO6DKH4s=</DigestValue>
      </Reference>
      <Reference URI="/ppt/drawings/vmlDrawing1.vml?ContentType=application/vnd.openxmlformats-officedocument.vmlDrawing">
        <DigestMethod Algorithm="http://www.w3.org/2001/04/xmlenc#sha256"/>
        <DigestValue>oESiSP9Fet4imc49oNvqy3iQoJzRugscIR/YTTdXH2I=</DigestValue>
      </Reference>
      <Reference URI="/ppt/drawings/vmlDrawing2.vml?ContentType=application/vnd.openxmlformats-officedocument.vmlDrawing">
        <DigestMethod Algorithm="http://www.w3.org/2001/04/xmlenc#sha256"/>
        <DigestValue>T3o/NAQtddE1IHeyyg0SihIBzdHPb2j5XC4bkcdht6E=</DigestValue>
      </Reference>
      <Reference URI="/ppt/embeddings/Microsoft_Excel_Worksheet1.xlsx?ContentType=application/vnd.openxmlformats-officedocument.spreadsheetml.sheet">
        <DigestMethod Algorithm="http://www.w3.org/2001/04/xmlenc#sha256"/>
        <DigestValue>rL4aYzS9JP9glkJEcV434J73gwaIJ8t0WbljEYmC96E=</DigestValue>
      </Reference>
      <Reference URI="/ppt/embeddings/oleObject1.bin?ContentType=application/vnd.openxmlformats-officedocument.oleObject">
        <DigestMethod Algorithm="http://www.w3.org/2001/04/xmlenc#sha256"/>
        <DigestValue>2QG/r1hJjhxN8Kqit2bxg3BRVV2sfaCSzOU+BOntgKQ=</DigestValue>
      </Reference>
      <Reference URI="/ppt/media/image1.jpg?ContentType=image/jpeg">
        <DigestMethod Algorithm="http://www.w3.org/2001/04/xmlenc#sha256"/>
        <DigestValue>Xzo+uRv+ufN2cehJyuigV4NjskDr6RVn19DED7LHRcc=</DigestValue>
      </Reference>
      <Reference URI="/ppt/media/image10.PNG?ContentType=image/png">
        <DigestMethod Algorithm="http://www.w3.org/2001/04/xmlenc#sha256"/>
        <DigestValue>xG5EzNNK4o8rSbXpnvKbS8u4/bghbh9EQGPC3Wb5VE0=</DigestValue>
      </Reference>
      <Reference URI="/ppt/media/image11.wmf?ContentType=image/x-wmf">
        <DigestMethod Algorithm="http://www.w3.org/2001/04/xmlenc#sha256"/>
        <DigestValue>warTmnVarTAqDIrtTF1mKXIMzHHLyvEj1Roq7Ou0s0s=</DigestValue>
      </Reference>
      <Reference URI="/ppt/media/image12.png?ContentType=image/png">
        <DigestMethod Algorithm="http://www.w3.org/2001/04/xmlenc#sha256"/>
        <DigestValue>cWD1weSADbOQkVwf3+PAw28YB3n9WV3KxFBg+vXxiZw=</DigestValue>
      </Reference>
      <Reference URI="/ppt/media/image13.png?ContentType=image/png">
        <DigestMethod Algorithm="http://www.w3.org/2001/04/xmlenc#sha256"/>
        <DigestValue>/kyK7dqM7liLZAe8+Aj93O+WuIvpHTUGZuIAHgae8UI=</DigestValue>
      </Reference>
      <Reference URI="/ppt/media/image14.png?ContentType=image/png">
        <DigestMethod Algorithm="http://www.w3.org/2001/04/xmlenc#sha256"/>
        <DigestValue>nGOc37tCkZ3hg+1tNx8crRRLmkv0yNP1epPIvJiGZnQ=</DigestValue>
      </Reference>
      <Reference URI="/ppt/media/image15.wmf?ContentType=image/x-wmf">
        <DigestMethod Algorithm="http://www.w3.org/2001/04/xmlenc#sha256"/>
        <DigestValue>UgOIph2stnG30UdQidN8g826ASHEjYUAsDTCCg3KWLg=</DigestValue>
      </Reference>
      <Reference URI="/ppt/media/image16.png?ContentType=image/png">
        <DigestMethod Algorithm="http://www.w3.org/2001/04/xmlenc#sha256"/>
        <DigestValue>YMEMgFxr4TvHAsJtwS7jPGzR7YC7OZEjWNgcWW522Lk=</DigestValue>
      </Reference>
      <Reference URI="/ppt/media/image2.jpg?ContentType=image/jpeg">
        <DigestMethod Algorithm="http://www.w3.org/2001/04/xmlenc#sha256"/>
        <DigestValue>B2nxygH/kYkRsZnso/MQRFwugVZJtozbF0IeoxhJFq8=</DigestValue>
      </Reference>
      <Reference URI="/ppt/media/image3.png?ContentType=image/png">
        <DigestMethod Algorithm="http://www.w3.org/2001/04/xmlenc#sha256"/>
        <DigestValue>ZMKC9YVUVvHEMr3WynQYVOtb5QjmL5IEs3l8AnO341c=</DigestValue>
      </Reference>
      <Reference URI="/ppt/media/image4.png?ContentType=image/png">
        <DigestMethod Algorithm="http://www.w3.org/2001/04/xmlenc#sha256"/>
        <DigestValue>QzuIO/wHSP1QjkVWnaR5N6VjaCSpDp/MFAIPdLFkkss=</DigestValue>
      </Reference>
      <Reference URI="/ppt/media/image5.jpg?ContentType=image/jpeg">
        <DigestMethod Algorithm="http://www.w3.org/2001/04/xmlenc#sha256"/>
        <DigestValue>UeWRoAOxhZ/MgKBtj6hcVx/Yjsta90MeJYOgR5B8jYM=</DigestValue>
      </Reference>
      <Reference URI="/ppt/media/image6.jpg?ContentType=image/jpeg">
        <DigestMethod Algorithm="http://www.w3.org/2001/04/xmlenc#sha256"/>
        <DigestValue>ODWi1HxbajxsYST3WZ4xqLvXk/E1V0wMrO7Wd+5UuCU=</DigestValue>
      </Reference>
      <Reference URI="/ppt/media/image7.jpg?ContentType=image/jpeg">
        <DigestMethod Algorithm="http://www.w3.org/2001/04/xmlenc#sha256"/>
        <DigestValue>ZnTwrGOOM+9aNzbhtPTheaNnTB96fDWCNjP/IEzLKvA=</DigestValue>
      </Reference>
      <Reference URI="/ppt/media/image8.png?ContentType=image/png">
        <DigestMethod Algorithm="http://www.w3.org/2001/04/xmlenc#sha256"/>
        <DigestValue>0ViTdIbeCnZzuhR0Im2soB9ByZgGDVtHsWNOncjGA/w=</DigestValue>
      </Reference>
      <Reference URI="/ppt/media/image9.png?ContentType=image/png">
        <DigestMethod Algorithm="http://www.w3.org/2001/04/xmlenc#sha256"/>
        <DigestValue>z7B6yZyuzhz98hBLQkS8McT/6dyYQG18IyAHQj897pc=</DigestValue>
      </Reference>
      <Reference URI="/ppt/notesMasters/_rels/notesMaster1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enc#sha256"/>
        <DigestValue>VgNGZLFGoRxv04fViwPY4GatfzqYLBSCTL6MDtoY7yY=</DigestValue>
      </Reference>
      <Reference URI="/ppt/notesMasters/notesMaster1.xml?ContentType=application/vnd.openxmlformats-officedocument.presentationml.notesMaster+xml">
        <DigestMethod Algorithm="http://www.w3.org/2001/04/xmlenc#sha256"/>
        <DigestValue>MPKFrorWMwvUBVKUUMHN+ZPamAKVgMy1/wFStK8f+GU=</DigestValue>
      </Reference>
      <Reference URI="/ppt/notesSlides/_rels/notesSlide1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enc#sha256"/>
        <DigestValue>EeS/XBqpLAllF55eGQWaUomRkiQmZbvjHd/xP4rD1Jg=</DigestValue>
      </Reference>
      <Reference URI="/ppt/notesSlides/_rels/notesSlide2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enc#sha256"/>
        <DigestValue>9wTHvE6ZN/xvJrAG6D1pCq6vnFSQ4LhGR6Qfw5OsLF8=</DigestValue>
      </Reference>
      <Reference URI="/ppt/notesSlides/_rels/notesSlide3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enc#sha256"/>
        <DigestValue>QnksgCoEn+kNlfsDtZNCvnOpdRQA8EFa433/xc5jmhU=</DigestValue>
      </Reference>
      <Reference URI="/ppt/notesSlides/_rels/notesSlide4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enc#sha256"/>
        <DigestValue>LJD9r9ApfNJxBHgU6wW19C3I+pz+O9CG3OLlv5yKNCA=</DigestValue>
      </Reference>
      <Reference URI="/ppt/notesSlides/_rels/notesSlide5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enc#sha256"/>
        <DigestValue>MtZtQSBebPm6D6W+ToEUhPQ2i5YEmsBx/1d5A5K47/A=</DigestValue>
      </Reference>
      <Reference URI="/ppt/notesSlides/_rels/notesSlide6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enc#sha256"/>
        <DigestValue>5ml6lPEfIXKvIooNILmulborvv6c8/pTdR+GFfG2gyM=</DigestValue>
      </Reference>
      <Reference URI="/ppt/notesSlides/notesSlide1.xml?ContentType=application/vnd.openxmlformats-officedocument.presentationml.notesSlide+xml">
        <DigestMethod Algorithm="http://www.w3.org/2001/04/xmlenc#sha256"/>
        <DigestValue>F6L/1JZun5sSF6oilXxbVIjkWE+f2OxxgNKThWy8JLY=</DigestValue>
      </Reference>
      <Reference URI="/ppt/notesSlides/notesSlide2.xml?ContentType=application/vnd.openxmlformats-officedocument.presentationml.notesSlide+xml">
        <DigestMethod Algorithm="http://www.w3.org/2001/04/xmlenc#sha256"/>
        <DigestValue>YtLTHT36x/oCiIFnlI9TFbZ19eLgBUj8b3C2wemwF3Y=</DigestValue>
      </Reference>
      <Reference URI="/ppt/notesSlides/notesSlide3.xml?ContentType=application/vnd.openxmlformats-officedocument.presentationml.notesSlide+xml">
        <DigestMethod Algorithm="http://www.w3.org/2001/04/xmlenc#sha256"/>
        <DigestValue>8I7Gmwt7va5QdO83KukApWQgBuvOrioeAJNXZTugdak=</DigestValue>
      </Reference>
      <Reference URI="/ppt/notesSlides/notesSlide4.xml?ContentType=application/vnd.openxmlformats-officedocument.presentationml.notesSlide+xml">
        <DigestMethod Algorithm="http://www.w3.org/2001/04/xmlenc#sha256"/>
        <DigestValue>LWEgSlw1iNLdr8fUmdCbGpz95RFe2VbYzb6FDD06kLI=</DigestValue>
      </Reference>
      <Reference URI="/ppt/notesSlides/notesSlide5.xml?ContentType=application/vnd.openxmlformats-officedocument.presentationml.notesSlide+xml">
        <DigestMethod Algorithm="http://www.w3.org/2001/04/xmlenc#sha256"/>
        <DigestValue>slqiIFLrP6v4kfyhHGsENcK83AM0/QJesp3ZeTl5vwo=</DigestValue>
      </Reference>
      <Reference URI="/ppt/notesSlides/notesSlide6.xml?ContentType=application/vnd.openxmlformats-officedocument.presentationml.notesSlide+xml">
        <DigestMethod Algorithm="http://www.w3.org/2001/04/xmlenc#sha256"/>
        <DigestValue>OHAtCTO9QX2a0xZucJ4FYd5r5iRhSbCacK5cyBf+a30=</DigestValue>
      </Reference>
      <Reference URI="/ppt/presentation.xml?ContentType=application/vnd.openxmlformats-officedocument.presentationml.presentation.main+xml">
        <DigestMethod Algorithm="http://www.w3.org/2001/04/xmlenc#sha256"/>
        <DigestValue>b5IJNkueTX8IQn1HFS0XcV8DGrRF0TfPsw3FqVyhSoA=</DigestValue>
      </Reference>
      <Reference URI="/ppt/presProps.xml?ContentType=application/vnd.openxmlformats-officedocument.presentationml.presProps+xml">
        <DigestMethod Algorithm="http://www.w3.org/2001/04/xmlenc#sha256"/>
        <DigestValue>IKRMv1ECRXcoQsv7E37ugblnNzYdEDzFhXbhITdlWF4=</DigestValue>
      </Reference>
      <Reference URI="/ppt/slideLayouts/_rels/slideLayout1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enc#sha256"/>
        <DigestValue>FfOTYs5qPsP9kqr29v088r9Qteu7RHAHwl1tK5oOaCM=</DigestValue>
      </Reference>
      <Reference URI="/ppt/slideLayouts/_rels/slideLayout2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enc#sha256"/>
        <DigestValue>lv0btbXxeqnZ7ovq96BHHh+3axsuCZ00RlKMEWTaDl0=</DigestValue>
      </Reference>
      <Reference URI="/ppt/slideLayouts/slideLayout1.xml?ContentType=application/vnd.openxmlformats-officedocument.presentationml.slideLayout+xml">
        <DigestMethod Algorithm="http://www.w3.org/2001/04/xmlenc#sha256"/>
        <DigestValue>tbkyETqJ5iyMqO4EdIJonSozwYXFOAT5E93glx8WFis=</DigestValue>
      </Reference>
      <Reference URI="/ppt/slideLayouts/slideLayout2.xml?ContentType=application/vnd.openxmlformats-officedocument.presentationml.slideLayout+xml">
        <DigestMethod Algorithm="http://www.w3.org/2001/04/xmlenc#sha256"/>
        <DigestValue>TMZFb9WpTSG1w1rfivsJ8h0kiz/oilR4IhluTGM8TAE=</DigestValue>
      </Reference>
      <Reference URI="/ppt/slideMasters/_rels/slideMaster1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enc#sha256"/>
        <DigestValue>seOzUq+z4/9tsOBDuHguUidj2ktz84qQ6oh0+4lGH1o=</DigestValue>
      </Reference>
      <Reference URI="/ppt/slideMasters/_rels/slideMaster2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enc#sha256"/>
        <DigestValue>4r5fneYc8yTyjdDhep3Fdty/tu7/mh1dpKEyYYHMVVc=</DigestValue>
      </Reference>
      <Reference URI="/ppt/slideMasters/slideMaster1.xml?ContentType=application/vnd.openxmlformats-officedocument.presentationml.slideMaster+xml">
        <DigestMethod Algorithm="http://www.w3.org/2001/04/xmlenc#sha256"/>
        <DigestValue>ZrHMLaVJ0CrOaSv6UmADP3m12MpQ2MpzShRDTPtdVAk=</DigestValue>
      </Reference>
      <Reference URI="/ppt/slideMasters/slideMaster2.xml?ContentType=application/vnd.openxmlformats-officedocument.presentationml.slideMaster+xml">
        <DigestMethod Algorithm="http://www.w3.org/2001/04/xmlenc#sha256"/>
        <DigestValue>tPZ8BuQrAIhXVIdLBw3DY8Gyj8TTVStklwrGAbxV3Mg=</DigestValue>
      </Reference>
      <Reference URI="/ppt/slides/_rels/slide1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enc#sha256"/>
        <DigestValue>W7T7nCgKkbObXPOcmN5INRjtvix1CfYVS1HSU2bK3xo=</DigestValue>
      </Reference>
      <Reference URI="/ppt/slides/_rels/slide10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enc#sha256"/>
        <DigestValue>6vtUtqMqWGW2lPv3lWzpo4h3EXFE58bYtYyZyZH9w2w=</DigestValue>
      </Reference>
      <Reference URI="/ppt/slides/_rels/slide11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5"/>
            <mdssi:RelationshipReference xmlns:mdssi="http://schemas.openxmlformats.org/package/2006/digital-signature" SourceId="rId10"/>
            <mdssi:RelationshipReference xmlns:mdssi="http://schemas.openxmlformats.org/package/2006/digital-signature" SourceId="rId4"/>
            <mdssi:RelationshipReference xmlns:mdssi="http://schemas.openxmlformats.org/package/2006/digital-signature" SourceId="rId9"/>
            <mdssi:RelationshipReference xmlns:mdssi="http://schemas.openxmlformats.org/package/2006/digital-signature" SourceId="rId8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11"/>
          </Transform>
          <Transform Algorithm="http://www.w3.org/TR/2001/REC-xml-c14n-20010315"/>
        </Transforms>
        <DigestMethod Algorithm="http://www.w3.org/2001/04/xmlenc#sha256"/>
        <DigestValue>FCJKKZzcSsCJiTettBP5eI8ahOtBp2cr9cHyrsG/KSc=</DigestValue>
      </Reference>
      <Reference URI="/ppt/slides/_rels/slide12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7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enc#sha256"/>
        <DigestValue>RbGfcqJEDHi3MHh/P+XyXEecnhRGfAYG56tAcMk3VKU=</DigestValue>
      </Reference>
      <Reference URI="/ppt/slides/_rels/slide13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3"/>
          </Transform>
          <Transform Algorithm="http://www.w3.org/TR/2001/REC-xml-c14n-20010315"/>
        </Transforms>
        <DigestMethod Algorithm="http://www.w3.org/2001/04/xmlenc#sha256"/>
        <DigestValue>yTOpWaOW3leaiz8w1g1DDT+cVmZQ73WQZ8+Gs2jymTQ=</DigestValue>
      </Reference>
      <Reference URI="/ppt/slides/_rels/slide2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enc#sha256"/>
        <DigestValue>eTBXKofdXrDBjcvPseVP2kiU2ZNPLF4C1vAMBKrflp0=</DigestValue>
      </Reference>
      <Reference URI="/ppt/slides/_rels/slide3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6"/>
            <mdssi:RelationshipReference xmlns:mdssi="http://schemas.openxmlformats.org/package/2006/digital-signature" SourceId="rId5"/>
            <mdssi:RelationshipReference xmlns:mdssi="http://schemas.openxmlformats.org/package/2006/digital-signature" SourceId="rId4"/>
          </Transform>
          <Transform Algorithm="http://www.w3.org/TR/2001/REC-xml-c14n-20010315"/>
        </Transforms>
        <DigestMethod Algorithm="http://www.w3.org/2001/04/xmlenc#sha256"/>
        <DigestValue>PmDBvXx3ceTXcoQKSJmLwitbT2XSqXREoLHlD8JoLPk=</DigestValue>
      </Reference>
      <Reference URI="/ppt/slides/_rels/slide4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enc#sha256"/>
        <DigestValue>3eK+OUS6/brUXRaihbtYsJDFITd3V83rVDfxQ9Hk/Mc=</DigestValue>
      </Reference>
      <Reference URI="/ppt/slides/_rels/slide5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  <mdssi:RelationshipReference xmlns:mdssi="http://schemas.openxmlformats.org/package/2006/digital-signature" SourceId="rId3"/>
          </Transform>
          <Transform Algorithm="http://www.w3.org/TR/2001/REC-xml-c14n-20010315"/>
        </Transforms>
        <DigestMethod Algorithm="http://www.w3.org/2001/04/xmlenc#sha256"/>
        <DigestValue>ovmYVVfXEAfi7YaIRdIzr9HmNHIkmc9CwcAbZGb9ku4=</DigestValue>
      </Reference>
      <Reference URI="/ppt/slides/_rels/slide6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enc#sha256"/>
        <DigestValue>ovmYVVfXEAfi7YaIRdIzr9HmNHIkmc9CwcAbZGb9ku4=</DigestValue>
      </Reference>
      <Reference URI="/ppt/slides/_rels/slide7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enc#sha256"/>
        <DigestValue>ovmYVVfXEAfi7YaIRdIzr9HmNHIkmc9CwcAbZGb9ku4=</DigestValue>
      </Reference>
      <Reference URI="/ppt/slides/_rels/slide8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1"/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</Transform>
          <Transform Algorithm="http://www.w3.org/TR/2001/REC-xml-c14n-20010315"/>
        </Transforms>
        <DigestMethod Algorithm="http://www.w3.org/2001/04/xmlenc#sha256"/>
        <DigestValue>uXLQW6Z4sOy/UAsj32Npqb5k1vVlKhjTKlPAkPEWVV0=</DigestValue>
      </Reference>
      <Reference URI="/ppt/slides/_rels/slide9.xml.rels?ContentType=application/vnd.openxmlformats-package.relationships+xml">
        <Transforms>
          <Transform Algorithm="http://schemas.openxmlformats.org/package/2006/RelationshipTransform">
            <mdssi:RelationshipReference xmlns:mdssi="http://schemas.openxmlformats.org/package/2006/digital-signature" SourceId="rId4"/>
            <mdssi:RelationshipReference xmlns:mdssi="http://schemas.openxmlformats.org/package/2006/digital-signature" SourceId="rId3"/>
            <mdssi:RelationshipReference xmlns:mdssi="http://schemas.openxmlformats.org/package/2006/digital-signature" SourceId="rId2"/>
            <mdssi:RelationshipReference xmlns:mdssi="http://schemas.openxmlformats.org/package/2006/digital-signature" SourceId="rId1"/>
          </Transform>
          <Transform Algorithm="http://www.w3.org/TR/2001/REC-xml-c14n-20010315"/>
        </Transforms>
        <DigestMethod Algorithm="http://www.w3.org/2001/04/xmlenc#sha256"/>
        <DigestValue>Yh8YxhoXn80K3UcM07I0zExCWhQ2ZlDC30zd99lQXwg=</DigestValue>
      </Reference>
      <Reference URI="/ppt/slides/slide1.xml?ContentType=application/vnd.openxmlformats-officedocument.presentationml.slide+xml">
        <DigestMethod Algorithm="http://www.w3.org/2001/04/xmlenc#sha256"/>
        <DigestValue>XKqsnVJCJ7ZqsuSFq/ST7wLTinPdjaHTmgBMJ71deNs=</DigestValue>
      </Reference>
      <Reference URI="/ppt/slides/slide10.xml?ContentType=application/vnd.openxmlformats-officedocument.presentationml.slide+xml">
        <DigestMethod Algorithm="http://www.w3.org/2001/04/xmlenc#sha256"/>
        <DigestValue>330w05IySqPZKGFu+0FyyV3lxkClSl355fQ+BBBlxyg=</DigestValue>
      </Reference>
      <Reference URI="/ppt/slides/slide11.xml?ContentType=application/vnd.openxmlformats-officedocument.presentationml.slide+xml">
        <DigestMethod Algorithm="http://www.w3.org/2001/04/xmlenc#sha256"/>
        <DigestValue>Nq9k67zvx3RsYgxNhQwhogAW0kRk8DaynYOJVI/GJgI=</DigestValue>
      </Reference>
      <Reference URI="/ppt/slides/slide12.xml?ContentType=application/vnd.openxmlformats-officedocument.presentationml.slide+xml">
        <DigestMethod Algorithm="http://www.w3.org/2001/04/xmlenc#sha256"/>
        <DigestValue>w6fMRpJnwo/qKi1tdZx1di2lUP6zby1U/Wa+xZLoRjs=</DigestValue>
      </Reference>
      <Reference URI="/ppt/slides/slide13.xml?ContentType=application/vnd.openxmlformats-officedocument.presentationml.slide+xml">
        <DigestMethod Algorithm="http://www.w3.org/2001/04/xmlenc#sha256"/>
        <DigestValue>A/YgI3PKfdMj9sOeT/P32sxVA14VA1iQrPfcBnDzgTU=</DigestValue>
      </Reference>
      <Reference URI="/ppt/slides/slide2.xml?ContentType=application/vnd.openxmlformats-officedocument.presentationml.slide+xml">
        <DigestMethod Algorithm="http://www.w3.org/2001/04/xmlenc#sha256"/>
        <DigestValue>iXIrAGbrk0mln0qDKesfBxpGlluyRGIUHkk6C5MGYZ0=</DigestValue>
      </Reference>
      <Reference URI="/ppt/slides/slide3.xml?ContentType=application/vnd.openxmlformats-officedocument.presentationml.slide+xml">
        <DigestMethod Algorithm="http://www.w3.org/2001/04/xmlenc#sha256"/>
        <DigestValue>M+bTfg3ReD4zxYnGsibvhGQwQ2GblWCiR+v1YEFNlqU=</DigestValue>
      </Reference>
      <Reference URI="/ppt/slides/slide4.xml?ContentType=application/vnd.openxmlformats-officedocument.presentationml.slide+xml">
        <DigestMethod Algorithm="http://www.w3.org/2001/04/xmlenc#sha256"/>
        <DigestValue>ZwC5HPQfzREyuxljM3djXLt7xUg1FjqhlwLhl4gjuLQ=</DigestValue>
      </Reference>
      <Reference URI="/ppt/slides/slide5.xml?ContentType=application/vnd.openxmlformats-officedocument.presentationml.slide+xml">
        <DigestMethod Algorithm="http://www.w3.org/2001/04/xmlenc#sha256"/>
        <DigestValue>MMmlDcnA7wzfBjNkwC1D2T0g0cvvwoR5BzZY8V0zrWY=</DigestValue>
      </Reference>
      <Reference URI="/ppt/slides/slide6.xml?ContentType=application/vnd.openxmlformats-officedocument.presentationml.slide+xml">
        <DigestMethod Algorithm="http://www.w3.org/2001/04/xmlenc#sha256"/>
        <DigestValue>0bbAFKOpx0oO6Ww8rRIIJ3wmvbSr6wTLlAQq+phi9jA=</DigestValue>
      </Reference>
      <Reference URI="/ppt/slides/slide7.xml?ContentType=application/vnd.openxmlformats-officedocument.presentationml.slide+xml">
        <DigestMethod Algorithm="http://www.w3.org/2001/04/xmlenc#sha256"/>
        <DigestValue>Jpbr6M0oE6ykjxfNWKPmcYYRp8f5gYDvKZWTB+nDoj8=</DigestValue>
      </Reference>
      <Reference URI="/ppt/slides/slide8.xml?ContentType=application/vnd.openxmlformats-officedocument.presentationml.slide+xml">
        <DigestMethod Algorithm="http://www.w3.org/2001/04/xmlenc#sha256"/>
        <DigestValue>wRZq3s/uXJ7+16+oXZICoD5RRPfnY8U94adlqo9OtWY=</DigestValue>
      </Reference>
      <Reference URI="/ppt/slides/slide9.xml?ContentType=application/vnd.openxmlformats-officedocument.presentationml.slide+xml">
        <DigestMethod Algorithm="http://www.w3.org/2001/04/xmlenc#sha256"/>
        <DigestValue>KiklDnpOv/JKr4GZoA9/dL+XHdwjlgVwANJfbZU8EZU=</DigestValue>
      </Reference>
      <Reference URI="/ppt/tableStyles.xml?ContentType=application/vnd.openxmlformats-officedocument.presentationml.tableStyles+xml">
        <DigestMethod Algorithm="http://www.w3.org/2001/04/xmlenc#sha256"/>
        <DigestValue>zUJmCulB8F3RMQLkKOEG3wHDYiBC80kdCXjqwfH8PzI=</DigestValue>
      </Reference>
      <Reference URI="/ppt/theme/theme1.xml?ContentType=application/vnd.openxmlformats-officedocument.theme+xml">
        <DigestMethod Algorithm="http://www.w3.org/2001/04/xmlenc#sha256"/>
        <DigestValue>uHNhIgwK91XGEnEe8jdAcb/Q+fGS6DdKOp0HNHffjxU=</DigestValue>
      </Reference>
      <Reference URI="/ppt/theme/theme2.xml?ContentType=application/vnd.openxmlformats-officedocument.theme+xml">
        <DigestMethod Algorithm="http://www.w3.org/2001/04/xmlenc#sha256"/>
        <DigestValue>MVqWguEuCdyfIcmt8wmrczgZWLgq3/anQ0malJ1mcOI=</DigestValue>
      </Reference>
      <Reference URI="/ppt/theme/theme3.xml?ContentType=application/vnd.openxmlformats-officedocument.theme+xml">
        <DigestMethod Algorithm="http://www.w3.org/2001/04/xmlenc#sha256"/>
        <DigestValue>hQ76UpqN0/hm39DhnDpDUAHM9jPISiLVRsA0YH46MWs=</DigestValue>
      </Reference>
      <Reference URI="/ppt/theme/themeOverride1.xml?ContentType=application/vnd.openxmlformats-officedocument.themeOverride+xml">
        <DigestMethod Algorithm="http://www.w3.org/2001/04/xmlenc#sha256"/>
        <DigestValue>SSoxdjqB4dupF8hGt663JtOkiRhV0omwRzFIOeVQXyY=</DigestValue>
      </Reference>
      <Reference URI="/ppt/viewProps.xml?ContentType=application/vnd.openxmlformats-officedocument.presentationml.viewProps+xml">
        <DigestMethod Algorithm="http://www.w3.org/2001/04/xmlenc#sha256"/>
        <DigestValue>Sz6u+Hl1DDDYVDwfoFfta2xY709ETfq4kpXiDv4tjxc=</DigestValue>
      </Reference>
    </Manifest>
    <SignatureProperties>
      <SignatureProperty Id="idSignatureTime" Target="#idPackageSignature">
        <mdssi:SignatureTime xmlns:mdssi="http://schemas.openxmlformats.org/package/2006/digital-signature">
          <mdssi:Format>YYYY-MM-DDThh:mm:ssTZD</mdssi:Format>
          <mdssi:Value>2020-06-30T11:13:24Z</mdssi:Value>
        </mdssi:SignatureTime>
      </SignatureProperty>
    </SignatureProperties>
  </Object>
  <Object Id="idOfficeObject">
    <SignatureProperties>
      <SignatureProperty Id="idOfficeV1Details" Target="#idPackageSignature">
        <SignatureInfoV1 xmlns="http://schemas.microsoft.com/office/2006/digsig">
          <SetupID/>
          <SignatureText/>
          <SignatureImage/>
          <SignatureComments>Concuros Público</SignatureComments>
          <WindowsVersion>10.0</WindowsVersion>
          <OfficeVersion>15.0</OfficeVersion>
          <ApplicationVersion>15.0</ApplicationVersion>
          <Monitors>1</Monitors>
          <HorizontalResolution>1920</HorizontalResolution>
          <VerticalResolution>1080</VerticalResolution>
          <ColorDepth>32</ColorDepth>
          <SignatureProviderId>{00000000-0000-0000-0000-000000000000}</SignatureProviderId>
          <SignatureProviderUrl/>
          <SignatureProviderDetails>9</SignatureProviderDetails>
          <SignatureType>1</SignatureType>
        </SignatureInfoV1>
      </SignatureProperty>
    </SignatureProperties>
  </Object>
  <Object>
    <xd:QualifyingProperties xmlns:xd="http://uri.etsi.org/01903/v1.3.2#" Target="#idPackageSignature">
      <xd:SignedProperties Id="idSignedProperties">
        <xd:SignedSignatureProperties>
          <xd:SigningTime>2020-06-30T11:13:24Z</xd:SigningTime>
          <xd:SigningCertificate>
            <xd:Cert>
              <xd:CertDigest>
                <DigestMethod Algorithm="http://www.w3.org/2001/04/xmlenc#sha256"/>
                <DigestValue>1C2T3DCurYHRD7YleHDL7QD+LJ6/H749xMgUFdaKdP8=</DigestValue>
              </xd:CertDigest>
              <xd:IssuerSerial>
                <X509IssuerName>CN=EC de Assinatura Digital Qualificada do Cartão de Cidadão 0010, OU=subECEstado, O=Cartão de Cidadão, C=PT</X509IssuerName>
                <X509SerialNumber>5666393598762906808</X509SerialNumber>
              </xd:IssuerSerial>
            </xd:Cert>
          </xd:SigningCertificate>
          <xd:SignaturePolicyIdentifier>
            <xd:SignaturePolicyImplied/>
          </xd:SignaturePolicyIdentifier>
        </xd:SignedSignatureProperties>
      </xd:SignedProperties>
      <xd:UnsignedProperties>
        <xd:UnsignedSignatureProperties>
          <xd:CertificateValues>
            <xd:EncapsulatedX509Certificate>MIIGwjCCBKqgAwIBAgIIXfurggdwcNowDQYJKoZIhvcNAQELBQAwgYQxCzAJBgNVBAYTAlBUMUAwPgYDVQQKDDdTQ0VFIC0gU2lzdGVtYSBkZSBDZXJ0aWZpY2HDp8OjbyBFbGVjdHLDs25pY2EgZG8gRXN0YWRvMREwDwYDVQQLDAhFQ0VzdGFkbzEgMB4GA1UEAwwXQ2FydMOjbyBkZSBDaWRhZMOjbyAwMDMwHhcNMTUwNjA0MTE0NjIwWhcNMjEwODAzMTE0NjIwWjCBjDELMAkGA1UEBhMCUFQxHDAaBgNVBAoME0NhcnTDo28gZGUgQ2lkYWTDo28xFDASBgNVBAsMC3N1YkVDRXN0YWRvMUkwRwYDVQQDDEBFQyBkZSBBc3NpbmF0dXJhIERpZ2l0YWwgUXVhbGlmaWNhZGEgZG8gQ2FydMOjbyBkZSBDaWRhZMOjbyAwMDEwMIIBIjANBgkqhkiG9w0BAQEFAAOCAQ8AMIIBCgKCAQEAxwcCWPLIufWkllRCIfYcA3AW9M4sN3Gbnv4QGDuKX0pPLcnzz3QVIBQ7tEdAODEDQWlXA6Ywwi+l54fgBFaYXjAD3gRy5dB9TlrnpoG004ZSobjgr7cD834XC3SMyhm75GeOvKAuWMV6ux5kDgIWJeCdPcuPLkW+M145rQYjPJ1ytRt392puAbWEJw5fWY9p8QDu1Xec5PbgDJLLJ60F1b1p3JkBm7XH7KziSRWx5rU64xHwBRJV7fVBm5f72Cap33HSVBVbuuPI5FNi4ScpPIY2Mu7nX+HcjSIh2jJ2KWHphSMvCXAeA9a/gmOOym+6eYZqh/tnOSzEJWyiMHRoQwIDAQABo4ICLDCCAigwTAYIKwYBBQUHAQEEQDA+MDwGCCsGAQUFBzABhjBodHRwOi8vb2NzcC5yb290LmNhcnRhb2RlY2lkYWRhby5wdC9wdWJsaWNvL29jc3AwHQYDVR0OBBYEFPvOUAxm1zkHM8u5lEwSxRH9l5xbMBIGA1UdEwEB/wQIMAYBAf8CAQAwHwYDVR0jBBgwFoAUPN/Ks1o8OR6M5uI5gnAKiaz9LvYwggEZBgNVHSAEggEQMIIBDDBmBgpghGwBAQECBAAHMFgwVgYIKwYBBQUHAgEWSmh0dHA6Ly9wa2kuY2FydGFvZGVjaWRhZGFvLnB0L3B1YmxpY28vcG9saXRpY2FzL2RwYy9jY19lY19jaWRhZGFvX2RwYy5odG1sMG4GC2CEbAEBAQIEAAECMF8wXQYIKwYBBQUHAgEWUWh0dHA6Ly9wa2kuY2FydGFvZGVjaWRhZGFvLnB0L3B1YmxpY28vcG9saXRpY2FzL3BjL2NjX3N1Yi1lY19jaWRhZGFvX2Fzc3FfcGMuaHRtbDAyBgRVHSAAMCowKAYIKwYBBQUHAgEWHGh0dHA6Ly93d3cuc2NlZS5nb3YucHQvcGNlcnQwVwYDVR0fBFAwTjBMoEqgSIZGaHR0cDovL3BraS5jYXJ0YW9kZWNpZGFkYW8ucHQvcHVibGljby9scmMvY2NfZWNfY2lkYWRhb19jcmwwMDNfY3JsLmNybDAOBgNVHQ8BAf8EBAMCAQYwDQYJKoZIhvcNAQELBQADggIBAI+QHiI4lxb6i9ZjkWYX736u2PmyrIIsYeoARIExoEzoeqAiC2Ie+s6sTqUr+kZedAnRBHm+pkxFa5BeuvJ+A7aXuAz4hySzlP5nIRpIFnvSSJrIA9lWxAf9nJO3lxTR4UR1E+Fmmz51599MlbOwKvqDQakOQ7TiHzkmLvLKovYZwPFCJYy+1BbpXN6rhWnNEfPh8idLwIJzqmo/0XESYGNzbhfS2/tD4DHruRAOmGsrC0dasnv6o1iQG0RFCIhSTfI5NP/FEJ4m8GrvhCe204dKcoRTOaYMG/L3H3hOPzkNsErAH95XrJrw0lPRCkMLPI27r55EtntV0Z7ENhAPXYvUy5M7ZjSHHxYgdMhBLGM99p6V49zQWWxSbZiI6jNAYxgKcQqTvAs9Yeq1Kq4Np0hYm0NYKUQEepLUb8XUwtCfEnKL5l6BidkYvEj7KuZJYvdX947lPOIVVfV6w7LJhU8njw1k62iEaGpvznqjRk3dHK11kwQF9EHJ2d/G4tQhv8KwF2cLzXaLyX/zSN8HDAjXyJXTG/VFKEQoYRo+Ei+ijmWqjls3CrmKvflwQizqNwQ7m2cSO1SQAIC1KMI+Z5WmF06QN0C9KmEw82o2sNTJqfu3ypbat0LRy537RTr3k1gDLBTjIrTol5Pb+16OlUJ1DswEZxkiwuapj0+9Xu2f</xd:EncapsulatedX509Certificate>
            <xd:EncapsulatedX509Certificate>MIIGUzCCBDugAwIBAgIQRTB2yYgtOUZTVpuGflOM8TANBgkqhkiG9w0BAQsFADAzMQswCQYDVQQGEwJQVDENMAsGA1UECgwEU0NFRTEVMBMGA1UEAwwMRUNSYWl6RXN0YWRvMB4XDTE0MDQyMjE2NDAzOFoXDTI2MDQyMjE2NDAzOFowgYQxCzAJBgNVBAYTAlBUMUAwPgYDVQQKDDdTQ0VFIC0gU2lzdGVtYSBkZSBDZXJ0aWZpY2HDp8OjbyBFbGVjdHLDs25pY2EgZG8gRXN0YWRvMREwDwYDVQQLDAhFQ0VzdGFkbzEgMB4GA1UEAwwXQ2FydMOjbyBkZSBDaWRhZMOjbyAwMDMwggIiMA0GCSqGSIb3DQEBAQUAA4ICDwAwggIKAoICAQCb9N6wm44QhXvYs4F2EeIA6DWvHvtXecNUtmY0bXAKKMWF9/DE+oBDBbEDliWWpvPSzJFBwT7VKvg/H++5a5mja4nVWFITNgeeg1YEyARfcxk3Kfz6hAjPJOiAV4UA6s1PKMh79rrShHOfYSyHdgh0/XI/rMSK7KJ9ZVCdUzPCKjIVK+eCjIeE+z/SLprKtL+d8jsXsc++vup7FUhjrA3Ii2P0w8KqpHeR6J7fWcY9M3sSPBG1ie/eKiW3VY6fdGmvBfcUw69jxcUpaM4QZnqWy7UyZx8nkX2xDF5F9W9c4exZhYdnmiEMrHU0cbuuwM+xGfoubt7vIFQzBh9ypxXLAqMbjKv3u0RRe3zYglJm+fh5S4ysqUREejL3SFFbLUyP4z5RngwCILRqUu4xNRDAb1dUTeuThjL1OcNF9MP4KyNdiy/1DV11T2O6uXocSEQJkj3/tkLDimBMNy4ZIZfVD9KgDYnf5cRZmR4X4Z92GfZ13Yov8BodLl2CexVI7CpGm9fnlyyGv8zha6+bJu5oXpnNkgRoEZxQ35cN5vtYsl+oRJU1mYTfNE0RUbw51lexU23v+jxL20bzfQwUFh+g9J3Fc7z3EUncFq7+vCleWiu95gR8NJP53DJvGoIIN030ms5rfKyhh3/yomacJYvp2sZ7RrwYMljvTxuHBpkROwIDAQABo4IBDzCCAQswDwYDVR0TAQH/BAUwAwEB/zAdBgNVHQ4EFgQUPN/Ks1o8OR6M5uI5gnAKiaz9LvYwHwYDVR0jBBgwFoAUcX813vV3cW0dEpzhkKS68KmDj4AwDgYDVR0PAQH/BAQDAgEGMDsGA1UdIAQ0MDIwMAYEVR0gADAoMCYGCCsGAQUFBwIBFhpodHRwOi8vd3d3LmVjZWUuZ292LnB0L2RwYzA0BggrBgEFBQcBAQQoMCYwJAYIKwYBBQUHMAGGGGh0dHBzOi8vb2NzcC5lY2VlLmdvdi5wdDA1BgNVHR8ELjAsMCqgKKAmhiRodHRwOi8vY3Jscy5lY2VlLmdvdi5wdC9jcmxzL0FSTC5jcmwwDQYJKoZIhvcNAQELBQADggIBAME1z0y+TttQxJFSqvf6cA7YK46zArD2PiM6MSCGLSOzDwaS+14+yhOwm+Ck9KqiaynuwDbdUm5v2l8GusbYonsXC311YLuV7OYoZp1LaDVO2+xmcLk/9jiWYrApDqkruT+YxoOlHMXoDFK1SSZ74Nj+rxtXSKzbOIysIgrhTfA5Q1WH7EnYPwCCfsDAYihT1Zm38lvchbODSTRfsNeOf9wN7V5qhRUl5WlrcdWD/pKtANr2Tv88a3NlW5P9tO4P5m9w44EGE+7mz26VFVIUzF5QcUWTmxWna0j1cUvk7cuorUqghri+WCoLTSrSi8ERwqu9j4GnpM548yOkbLy4UNrgRNrVH5eSJk9780LkgFNJeBG/sUVWRH4mGjasMg+ZI4KmcAhpoeGiI9TRcr8TwPrvqSN2CebFU0cZsnLZfU+pwET+KG567L0yf3hGxXu3mharEvg0z6DAzDQl6H3bnntkzw9jH+8sRZIPnOXCHfCQVowlLmTXZF94y02dFeDvqE8/PvAjoHoD6uurDwxJli0P4HgGFoUkhYy2sHOBJpOGKHda0bN6xP+TjspPIXU7jsOP5+KRiTah1XiBqE9rdHy/m/PWU81d025nZI8UR8upKr8vs56OFSwgBG/JReFIiZuN4pPrSzY5I/plCfihfQvXb90dDbfYwExFYTXrnvbL</xd:EncapsulatedX509Certificate>
            <xd:EncapsulatedX509Certificate>MIIGtzCCBJ+gAwIBAgIIOxsvYjIrot4wDQYJKoZIhvcNAQELBQAwgYUxCzAJBgNVBAYTAlBUMUIwQAYDVQQKDDlNVUxUSUNFUlQgLSBTZXJ2acOnb3MgZGUgQ2VydGlmaWNhw6fDo28gRWxlY3Ryw7NuaWNhIFMuQS4xMjAwBgNVBAMMKU1VTFRJQ0VSVCBSb290IENlcnRpZmljYXRpb24gQXV0aG9yaXR5IDAxMB4XDTE3MTAxNjE1MTkxNloXDTMwMDQxNjE1MTkxNlowMzELMAkGA1UEBhMCUFQxDTALBgNVBAoMBFNDRUUxFTATBgNVBAMMDEVDUmFpekVzdGFkbzCCAiIwDQYJKoZIhvcNAQEBBQADggIPADCCAgoCggIBANvvokNuyKn9btffrKKShKHIWaAMmlP+767MGQ1yiqTCMyPv5wZy6m1LOkFSD8lIDi3numTuojpMY1xmKYvfqYjFvejx945L/AE8RBI5KnCiwNvFot9fx0vGqNw9YXxKWMFEMpPecJmhIyZWP6Ph6l8wRth49TCjlgmJsD3xhpMFthJqGI3wpWQ7K4dkXj0Xjgtu5pjMlzg4IIxwWmkrvWWNzTdZXGzRcnRZBk7ItwHXd7/wSIaosxpdQdQ3FxEQX0pujXXFA0B9Ia4A8Nv8n2w6ZqTf98rfgGZa2dh/FKImGfSuCyHgyj4F3RbYflnaobBpw500E/plSTmH7nYvjb08JxkDTq0OCyssxi5xEzUpV+lw3BtR6s2X8ZWNsob6JgYvgBqV8Zg77vblhqXOGwHl9Okzyg9VRF9oiizHW2Yo3ZZLg51eHX4Y1f6yYPuaUWjDlowfaEtQUgs25jEn5NcpDBvaGy/hBFO41HlJsDuBXgiIInfiKcCucqqrtHJSvWy79bp42Zy4IG8wjUqdMvn0AeZieZhCQAV6bxwqP7X7380YQI7lEMQ5W1bxPFcFq9I5TT/4iyPHa7lAseL+/7McCmkfm4wPtB/gCt5I/Y1fj5n1AXYFNl2O3DOOUW4R4kH9zLeNKl8+kuXyseCkI+Kit8aNGJspStFGf/RkIBjdAgMBAAGjggF6MIIBdjA6BggrBgEFBQcBAQQuMCwwKgYIKwYBBQUHMAGGHmh0dHA6Ly9vY3NwLm11bHRpY2VydC5jb20vb2NzcDAdBgNVHQ4EFgQUcX813vV3cW0dEpzhkKS68KmDj4AwEgYDVR0TAQH/BAgwBgEB/wIBAzAfBgNVHSMEGDAWgBTVORycW28EqqKVTO8g3Sl0pMVFcTCBkAYDVR0gBIGIMIGFMDwGDSsGAQQBgcNuAQEBAAcwKzApBggrBgEFBQcCARYdaHR0cDovL3BraXJvb3QubXVsdGljZXJ0LmNvbS8wPQYOKwYBBAGBw24BAQEAAQIwKzApBggrBgEFBQcCARYdaHR0cDovL3BraXJvb3QubXVsdGljZXJ0LmNvbS8wBgYEVR0gADBBBgNVHR8EOjA4MDagNKAyhjBodHRwOi8vcGtpcm9vdC5tdWx0aWNlcnQuY29tL2NybC9yb290X21jX2NybC5jcmwwDgYDVR0PAQH/BAQDAgEGMA0GCSqGSIb3DQEBCwUAA4ICAQBFLFIPqLUQ6yqlM2DbDZZmQA3RUxoRxMr/O41jP8r4gkh4c5slXxBs/dllQS7K93S80nmhjZOtj59TdfOlSIh5+PFakc2+BAVye+piiy+qCV2FtMGT2nDmjVeS/8uI/JrvTRrGAy0XH8sRWRrENQlRYE7Gx2p4xdr24VfYr4PgXWpnsF6SRZ/CTbdd6O7E3Q06qW9vov6O258F3/S2G2DOclL0Q9RE/qO+dAlOgiY4Ebizyh6YgLZy9fDfbyWcVpDSvikGel+FoHm2bUJYByVOy5yZ3SUxm8VSjDVjIlcPsYGM58l5UpxoM08YJNr8YPCyRsOWreu9asJ/knYJiwGX6b9msyHrYQz4O86F2DGJrrKxpjk3LbUKlb7aFsdN4SAlaYYGVkC8e+e8dJQhjowE/Qw+xbooADxcjuk1FY2wSj2FXXm0DPQqbXXVuGdtEdCIzGJ6ku9iCdQ97cdqxHmTGbWGaryrNYgjylIJu9EleZmPwGnG8ZVrha5jOVdd15lqfst0JvuSrq/J5/oPv5GjBPR4en5aDDB5WGjpDt8/enXoeK+ZXESTE9fCuXYYhkHSsmQMVvk6PmyIVH21gdc2mahTGo2Y+nYlYuDFeOU86jQZfF3MVxkZyt3ZjQZKZdbp/5Qf0vEwaIErpbiI+BNeZOdWvjXmvxTzuyGZIlSjDg==</xd:EncapsulatedX509Certificate>
            <xd:EncapsulatedX509Certificate>MIIF8TCCA9mgAwIBAgIIVE2lvEA1VlowDQYJKoZIhvcNAQELBQAwgYUxCzAJBgNVBAYTAlBUMUIwQAYDVQQKDDlNVUxUSUNFUlQgLSBTZXJ2acOnb3MgZGUgQ2VydGlmaWNhw6fDo28gRWxlY3Ryw7NuaWNhIFMuQS4xMjAwBgNVBAMMKU1VTFRJQ0VSVCBSb290IENlcnRpZmljYXRpb24gQXV0aG9yaXR5IDAxMB4XDTE0MDQwNDA4NTk0N1oXDTM5MDQwNDA4NTk0N1owgYUxCzAJBgNVBAYTAlBUMUIwQAYDVQQKDDlNVUxUSUNFUlQgLSBTZXJ2acOnb3MgZGUgQ2VydGlmaWNhw6fDo28gRWxlY3Ryw7NuaWNhIFMuQS4xMjAwBgNVBAMMKU1VTFRJQ0VSVCBSb290IENlcnRpZmljYXRpb24gQXV0aG9yaXR5IDAxMIICIjANBgkqhkiG9w0BAQEFAAOCAg8AMIICCgKCAgEAztw/9BluuxVphvTkzec6cDvHmos7gwCBW/sgFlq+v1gAXynmV29+iiwVB1waY4xCXxbd2omERVcXlqCcoXUiQRo6/cUXkRP2vmIKvG4lLVvAjBBm9+LW+9xIMaMaqOVNSMmiHHP+j2ZAY3dZBzw9FJ/U94WR0MNC9Rths3eAgCptEgKWi1HZwW8nCxoHNAD/0llMKejXGWPYkbQ//I4OJfKhEgdlyjXeq/4WowiMr39+EvRZFgUf6K10eTL3eAK2tMyr2x44YQQZekFA2loRZHUC/WTR1pRCDyLnZc2vkA4MWzEBmVHvRYx9pTjannxL5Kbos6SC1gM0Lk+3Uat3OAn1Bv7cZhsPP/p974xVvuANhpWh3L3EwwjRRR7yvb5w8eYmxrsIsSilwqXtiNahwPsj8Sc5zOGEBxm8fvbMOP9uELtG6SOJJIH/AOJRANxSUH0TUH0WPUCN07/5imXYYhIpd8K6wkk0T4p5aclLFfM03s+vhuLlyKlWYUwGVFrFbBnq88hEzSQadtFxAFlr2XWbzv0Q/rGDoqW3koZ2m0r3HdyMhaZYrYqmaGkXyW0bps8nSyks3XFCGokQ5dWbEl9Ji4S82Ahc+884Qq++0W57kapmQMUFfivQZrbH31L+9EVtI5IhnhIBkHOD4qUJDdfA+IWVHmPRPzXalNE32fUCAwEAAaNjMGEwHQYDVR0OBBYEFNU5HJxbbwSqopVM7yDdKXSkxUVxMA8GA1UdEwEB/wQFMAMBAf8wHwYDVR0jBBgwFoAU1TkcnFtvBKqilUzvIN0pdKTFRXEwDgYDVR0PAQH/BAQDAgEGMA0GCSqGSIb3DQEBCwUAA4ICAQA/51/zIhbeg54g5ILn5Z53yfsrsHQN3xt0Ig9zEKGwF+xMDNQocGpmckRpEJN2Nc8v+I88qxl8cZKVcRs3FcIbKHrvbng43/uPmwEg3K/21o0JZtrERqn8lapEIxLfR8CwFey1sZ5sD5GqpjrlwQ1gbFBAcFxcyM6zzOvtqogZVqWkyAx65XZAZzO0PZbcd8sjePlTW8+N3rGnjlp6ojJjo4jXJWFaXUk6cubPqpSGbG73guCOZ5MoxagNTe84rXlKZo2EAQgEefNSxkHnmmIGs/USHuzZAEPT65Z3dOF5+RSUhG26VIIFjN8B8jCIgax6L4tDLHY0zjXnh45OCwqlGlexU1q/a9i+AH7G+e5mMQix35QzhJx3T3tkL++OD1koIsvwXD4r/TXWlf8D7GVSfr7yGfh71VIsUneakWZBcI3VSecLSH+Krt5FPd3+5tLkksN7zjCgSW43rajTLLY9niHbBlfi8K4G+9nFETehe9sdEXxodiA+9byl2Wa1Ia1FJsZdHgKjQcTUfYEZyxeXBg/m7HQARsR13T3wQzSvprz89oL7z8X6sw8lpT9mENaegqXbOhN53o2p16aNhtIv2WkN4nV4fklfIquGcChRs3q2oHn61OWDp7B3ytsBgu/ivk0v08BN0ONpbnwmm+um+0XvsQSKL6ohBvbm1LxBIw==</xd:EncapsulatedX509Certificate>
          </xd:CertificateValues>
        </xd:UnsignedSignatureProperties>
      </xd:UnsignedProperties>
    </xd:QualifyingProperties>
  </Object>
</Signatur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AF5D38A7C0B244195D736CD0A0676F4" ma:contentTypeVersion="0" ma:contentTypeDescription="Criar um novo documento." ma:contentTypeScope="" ma:versionID="8586133135c6006676b9f4d868cf6140">
  <xsd:schema xmlns:xsd="http://www.w3.org/2001/XMLSchema" xmlns:xs="http://www.w3.org/2001/XMLSchema" xmlns:p="http://schemas.microsoft.com/office/2006/metadata/properties" xmlns:ns2="3c2060c1-b22f-4a54-b43e-0c8b0554669f" targetNamespace="http://schemas.microsoft.com/office/2006/metadata/properties" ma:root="true" ma:fieldsID="60ad3d507e4d6e4aaf9abb19e7eb7ee7" ns2:_="">
    <xsd:import namespace="3c2060c1-b22f-4a54-b43e-0c8b0554669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2060c1-b22f-4a54-b43e-0c8b0554669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o ID do Documento" ma:description="O valor do ID do documento atribuído a este item." ma:internalName="_dlc_DocId" ma:readOnly="true">
      <xsd:simpleType>
        <xsd:restriction base="dms:Text"/>
      </xsd:simpleType>
    </xsd:element>
    <xsd:element name="_dlc_DocIdUrl" ma:index="9" nillable="true" ma:displayName="ID do Documento" ma:description="Ligaçã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3c2060c1-b22f-4a54-b43e-0c8b0554669f">RJCWMUW3PRRE-535-3</_dlc_DocId>
    <_dlc_DocIdUrl xmlns="3c2060c1-b22f-4a54-b43e-0c8b0554669f">
      <Url>http://mundo.adp.pt/MeuGrupo/ComInstitucional/_layouts/DocIdRedir.aspx?ID=RJCWMUW3PRRE-535-3</Url>
      <Description>RJCWMUW3PRRE-535-3</Description>
    </_dlc_DocIdUrl>
  </documentManagement>
</p:properties>
</file>

<file path=customXml/itemProps1.xml><?xml version="1.0" encoding="utf-8"?>
<ds:datastoreItem xmlns:ds="http://schemas.openxmlformats.org/officeDocument/2006/customXml" ds:itemID="{DA91503E-5E65-47C1-BDC2-BEC5A3BCD7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FF38E59-1246-40E0-A6DB-B6051F0C68C7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AD139BDB-CB4B-4A41-AE37-47D7ADC757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2060c1-b22f-4a54-b43e-0c8b055466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4FFB89B-347F-46D8-9A64-EEEC097D61D0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3c2060c1-b22f-4a54-b43e-0c8b0554669f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14347</TotalTime>
  <Words>593</Words>
  <Application>Microsoft Office PowerPoint</Application>
  <PresentationFormat>Ecrã Panorâmico</PresentationFormat>
  <Paragraphs>85</Paragraphs>
  <Slides>13</Slides>
  <Notes>6</Notes>
  <HiddenSlides>0</HiddenSlides>
  <MMClips>0</MMClips>
  <ScaleCrop>false</ScaleCrop>
  <HeadingPairs>
    <vt:vector size="8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2</vt:i4>
      </vt:variant>
      <vt:variant>
        <vt:lpstr>Servidores OLE incorporados</vt:lpstr>
      </vt:variant>
      <vt:variant>
        <vt:i4>2</vt:i4>
      </vt:variant>
      <vt:variant>
        <vt:lpstr>Títulos dos diapositivos</vt:lpstr>
      </vt:variant>
      <vt:variant>
        <vt:i4>13</vt:i4>
      </vt:variant>
    </vt:vector>
  </HeadingPairs>
  <TitlesOfParts>
    <vt:vector size="21" baseType="lpstr">
      <vt:lpstr>Arial</vt:lpstr>
      <vt:lpstr>Calibri</vt:lpstr>
      <vt:lpstr>Gill Sans MT</vt:lpstr>
      <vt:lpstr>Gill Sans MT Pro Medium</vt:lpstr>
      <vt:lpstr>2_Custom Design</vt:lpstr>
      <vt:lpstr>Custom Design</vt:lpstr>
      <vt:lpstr>Packager Shell Object</vt:lpstr>
      <vt:lpstr>Microsoft Excel Worksheet</vt:lpstr>
      <vt:lpstr>Apresentação do PowerPoint</vt:lpstr>
      <vt:lpstr>INTRODUÇÃO</vt:lpstr>
      <vt:lpstr>INTRODUÇÃO</vt:lpstr>
      <vt:lpstr>PROCESSO FAT. ELETR. FORNECEDORES</vt:lpstr>
      <vt:lpstr>PROCESSO FAT. ELETR. FORNECEDORES</vt:lpstr>
      <vt:lpstr>PROCESSO FAT. ELETR. FORNECEDORES</vt:lpstr>
      <vt:lpstr>PROCESSO FAT. ELETR. FORNECEDORES</vt:lpstr>
      <vt:lpstr>PROCESSO FAT. ELETR. FORNECEDORES</vt:lpstr>
      <vt:lpstr>PROCESSO FAT. ELETR. FORNECEDORES</vt:lpstr>
      <vt:lpstr>PROCESSO FAT. ELETR. FORNECEDORES</vt:lpstr>
      <vt:lpstr>PROCESSO FAT. ELETR. FORNECEDORES</vt:lpstr>
      <vt:lpstr>PREPARAÇÃO FASE TESTES</vt:lpstr>
      <vt:lpstr>PREPARAÇÃO FASE TESTES</vt:lpstr>
    </vt:vector>
  </TitlesOfParts>
  <Company>Águas de Portugal Serviços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 Sofia Paisana</dc:creator>
  <cp:lastModifiedBy>Morgado Valente</cp:lastModifiedBy>
  <cp:revision>243</cp:revision>
  <dcterms:created xsi:type="dcterms:W3CDTF">2015-05-07T10:36:24Z</dcterms:created>
  <dcterms:modified xsi:type="dcterms:W3CDTF">2018-07-31T17:39:47Z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fc5826f8-85dd-4735-9188-4175a87bc044</vt:lpwstr>
  </property>
  <property fmtid="{D5CDD505-2E9C-101B-9397-08002B2CF9AE}" pid="3" name="ContentTypeId">
    <vt:lpwstr>0x0101004AF5D38A7C0B244195D736CD0A0676F4</vt:lpwstr>
  </property>
</Properties>
</file>